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26.fntdata"/><Relationship Id="rId21" Type="http://schemas.openxmlformats.org/officeDocument/2006/relationships/font" Target="fonts/font21.fntdata"/><Relationship Id="rId42" Type="http://schemas.openxmlformats.org/officeDocument/2006/relationships/slide" Target="slides/slide11.xml"/><Relationship Id="rId47" Type="http://schemas.openxmlformats.org/officeDocument/2006/relationships/slide" Target="slides/slide16.xml"/><Relationship Id="rId63" Type="http://schemas.openxmlformats.org/officeDocument/2006/relationships/slide" Target="slides/slide32.xml"/><Relationship Id="rId68" Type="http://schemas.openxmlformats.org/officeDocument/2006/relationships/slide" Target="slides/slide37.xml"/><Relationship Id="rId16" Type="http://schemas.openxmlformats.org/officeDocument/2006/relationships/font" Target="fonts/font16.fntdata"/><Relationship Id="rId11" Type="http://schemas.openxmlformats.org/officeDocument/2006/relationships/font" Target="fonts/font11.fntdata"/><Relationship Id="rId32" Type="http://schemas.openxmlformats.org/officeDocument/2006/relationships/slide" Target="slides/slide1.xml"/><Relationship Id="rId37" Type="http://schemas.openxmlformats.org/officeDocument/2006/relationships/slide" Target="slides/slide6.xml"/><Relationship Id="rId53" Type="http://schemas.openxmlformats.org/officeDocument/2006/relationships/slide" Target="slides/slide22.xml"/><Relationship Id="rId58" Type="http://schemas.openxmlformats.org/officeDocument/2006/relationships/slide" Target="slides/slide27.xml"/><Relationship Id="rId74" Type="http://schemas.openxmlformats.org/officeDocument/2006/relationships/slide" Target="slides/slide43.xml"/><Relationship Id="rId79" Type="http://schemas.openxmlformats.org/officeDocument/2006/relationships/slide" Target="slides/slide48.xml"/><Relationship Id="rId5" Type="http://schemas.openxmlformats.org/officeDocument/2006/relationships/tableStyles" Target="tableStyles.xml"/><Relationship Id="rId61" Type="http://schemas.openxmlformats.org/officeDocument/2006/relationships/slide" Target="slides/slide30.xml"/><Relationship Id="rId19" Type="http://schemas.openxmlformats.org/officeDocument/2006/relationships/font" Target="fonts/font19.fntdata"/><Relationship Id="rId14" Type="http://schemas.openxmlformats.org/officeDocument/2006/relationships/font" Target="fonts/font14.fntdata"/><Relationship Id="rId22" Type="http://schemas.openxmlformats.org/officeDocument/2006/relationships/font" Target="fonts/font22.fntdata"/><Relationship Id="rId27" Type="http://schemas.openxmlformats.org/officeDocument/2006/relationships/font" Target="fonts/font27.fntdata"/><Relationship Id="rId30" Type="http://schemas.openxmlformats.org/officeDocument/2006/relationships/font" Target="fonts/font30.fntdata"/><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56" Type="http://schemas.openxmlformats.org/officeDocument/2006/relationships/slide" Target="slides/slide25.xml"/><Relationship Id="rId64" Type="http://schemas.openxmlformats.org/officeDocument/2006/relationships/slide" Target="slides/slide33.xml"/><Relationship Id="rId69" Type="http://schemas.openxmlformats.org/officeDocument/2006/relationships/slide" Target="slides/slide38.xml"/><Relationship Id="rId77" Type="http://schemas.openxmlformats.org/officeDocument/2006/relationships/slide" Target="slides/slide46.xml"/><Relationship Id="rId51" Type="http://schemas.openxmlformats.org/officeDocument/2006/relationships/slide" Target="slides/slide20.xml"/><Relationship Id="rId72" Type="http://schemas.openxmlformats.org/officeDocument/2006/relationships/slide" Target="slides/slide41.xml"/><Relationship Id="rId8" Type="http://schemas.openxmlformats.org/officeDocument/2006/relationships/font" Target="fonts/font8.fntdata"/><Relationship Id="rId80" Type="http://schemas.openxmlformats.org/officeDocument/2006/relationships/customXml" Target="../customXml/item1.xml"/><Relationship Id="rId3" Type="http://schemas.openxmlformats.org/officeDocument/2006/relationships/viewProps" Target="viewProps.xml"/><Relationship Id="rId12" Type="http://schemas.openxmlformats.org/officeDocument/2006/relationships/font" Target="fonts/font12.fntdata"/><Relationship Id="rId17" Type="http://schemas.openxmlformats.org/officeDocument/2006/relationships/font" Target="fonts/font17.fntdata"/><Relationship Id="rId25" Type="http://schemas.openxmlformats.org/officeDocument/2006/relationships/font" Target="fonts/font25.fntdata"/><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59" Type="http://schemas.openxmlformats.org/officeDocument/2006/relationships/slide" Target="slides/slide28.xml"/><Relationship Id="rId67" Type="http://schemas.openxmlformats.org/officeDocument/2006/relationships/slide" Target="slides/slide36.xml"/><Relationship Id="rId20" Type="http://schemas.openxmlformats.org/officeDocument/2006/relationships/font" Target="fonts/font20.fntdata"/><Relationship Id="rId41" Type="http://schemas.openxmlformats.org/officeDocument/2006/relationships/slide" Target="slides/slide10.xml"/><Relationship Id="rId54" Type="http://schemas.openxmlformats.org/officeDocument/2006/relationships/slide" Target="slides/slide23.xml"/><Relationship Id="rId62" Type="http://schemas.openxmlformats.org/officeDocument/2006/relationships/slide" Target="slides/slide31.xml"/><Relationship Id="rId70" Type="http://schemas.openxmlformats.org/officeDocument/2006/relationships/slide" Target="slides/slide39.xml"/><Relationship Id="rId75"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font" Target="fonts/font6.fntdata"/><Relationship Id="rId15" Type="http://schemas.openxmlformats.org/officeDocument/2006/relationships/font" Target="fonts/font15.fntdata"/><Relationship Id="rId23" Type="http://schemas.openxmlformats.org/officeDocument/2006/relationships/font" Target="fonts/font23.fntdata"/><Relationship Id="rId28" Type="http://schemas.openxmlformats.org/officeDocument/2006/relationships/font" Target="fonts/font28.fntdata"/><Relationship Id="rId36" Type="http://schemas.openxmlformats.org/officeDocument/2006/relationships/slide" Target="slides/slide5.xml"/><Relationship Id="rId49" Type="http://schemas.openxmlformats.org/officeDocument/2006/relationships/slide" Target="slides/slide18.xml"/><Relationship Id="rId57" Type="http://schemas.openxmlformats.org/officeDocument/2006/relationships/slide" Target="slides/slide26.xml"/><Relationship Id="rId10" Type="http://schemas.openxmlformats.org/officeDocument/2006/relationships/font" Target="fonts/font10.fntdata"/><Relationship Id="rId31" Type="http://schemas.openxmlformats.org/officeDocument/2006/relationships/font" Target="fonts/font31.fntdata"/><Relationship Id="rId44" Type="http://schemas.openxmlformats.org/officeDocument/2006/relationships/slide" Target="slides/slide13.xml"/><Relationship Id="rId52" Type="http://schemas.openxmlformats.org/officeDocument/2006/relationships/slide" Target="slides/slide21.xml"/><Relationship Id="rId60" Type="http://schemas.openxmlformats.org/officeDocument/2006/relationships/slide" Target="slides/slide29.xml"/><Relationship Id="rId65" Type="http://schemas.openxmlformats.org/officeDocument/2006/relationships/slide" Target="slides/slide34.xml"/><Relationship Id="rId73" Type="http://schemas.openxmlformats.org/officeDocument/2006/relationships/slide" Target="slides/slide42.xml"/><Relationship Id="rId78" Type="http://schemas.openxmlformats.org/officeDocument/2006/relationships/slide" Target="slides/slide47.xml"/><Relationship Id="rId81" Type="http://schemas.openxmlformats.org/officeDocument/2006/relationships/customXml" Target="../customXml/item2.xml"/><Relationship Id="rId4" Type="http://schemas.openxmlformats.org/officeDocument/2006/relationships/theme" Target="theme/theme1.xml"/><Relationship Id="rId9" Type="http://schemas.openxmlformats.org/officeDocument/2006/relationships/font" Target="fonts/font9.fntdata"/><Relationship Id="rId13" Type="http://schemas.openxmlformats.org/officeDocument/2006/relationships/font" Target="fonts/font13.fntdata"/><Relationship Id="rId18" Type="http://schemas.openxmlformats.org/officeDocument/2006/relationships/font" Target="fonts/font18.fntdata"/><Relationship Id="rId39" Type="http://schemas.openxmlformats.org/officeDocument/2006/relationships/slide" Target="slides/slide8.xml"/><Relationship Id="rId34" Type="http://schemas.openxmlformats.org/officeDocument/2006/relationships/slide" Target="slides/slide3.xml"/><Relationship Id="rId50" Type="http://schemas.openxmlformats.org/officeDocument/2006/relationships/slide" Target="slides/slide19.xml"/><Relationship Id="rId55" Type="http://schemas.openxmlformats.org/officeDocument/2006/relationships/slide" Target="slides/slide24.xml"/><Relationship Id="rId76" Type="http://schemas.openxmlformats.org/officeDocument/2006/relationships/slide" Target="slides/slide45.xml"/><Relationship Id="rId7" Type="http://schemas.openxmlformats.org/officeDocument/2006/relationships/font" Target="fonts/font7.fntdata"/><Relationship Id="rId71" Type="http://schemas.openxmlformats.org/officeDocument/2006/relationships/slide" Target="slides/slide40.xml"/><Relationship Id="rId2" Type="http://schemas.openxmlformats.org/officeDocument/2006/relationships/presProps" Target="presProps.xml"/><Relationship Id="rId29" Type="http://schemas.openxmlformats.org/officeDocument/2006/relationships/font" Target="fonts/font29.fntdata"/><Relationship Id="rId24" Type="http://schemas.openxmlformats.org/officeDocument/2006/relationships/font" Target="fonts/font24.fntdata"/><Relationship Id="rId40" Type="http://schemas.openxmlformats.org/officeDocument/2006/relationships/slide" Target="slides/slide9.xml"/><Relationship Id="rId45" Type="http://schemas.openxmlformats.org/officeDocument/2006/relationships/slide" Target="slides/slide14.xml"/><Relationship Id="rId66" Type="http://schemas.openxmlformats.org/officeDocument/2006/relationships/slide" Target="slides/slide35.xml"/></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jpe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jpe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Freeform 8" id="8"/>
          <p:cNvSpPr/>
          <p:nvPr/>
        </p:nvSpPr>
        <p:spPr>
          <a:xfrm flipH="false" flipV="false" rot="0">
            <a:off x="-3999863" y="297330"/>
            <a:ext cx="12993464" cy="2102579"/>
          </a:xfrm>
          <a:custGeom>
            <a:avLst/>
            <a:gdLst/>
            <a:ahLst/>
            <a:cxnLst/>
            <a:rect r="r" b="b" t="t" l="l"/>
            <a:pathLst>
              <a:path h="2102579" w="12993464">
                <a:moveTo>
                  <a:pt x="0" y="0"/>
                </a:moveTo>
                <a:lnTo>
                  <a:pt x="12993464" y="0"/>
                </a:lnTo>
                <a:lnTo>
                  <a:pt x="12993464" y="2102579"/>
                </a:lnTo>
                <a:lnTo>
                  <a:pt x="0" y="2102579"/>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0" y="0"/>
            <a:ext cx="541602" cy="10287000"/>
            <a:chOff x="0" y="0"/>
            <a:chExt cx="157867" cy="2998468"/>
          </a:xfrm>
        </p:grpSpPr>
        <p:sp>
          <p:nvSpPr>
            <p:cNvPr name="Freeform 10" id="10"/>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sp>
        <p:nvSpPr>
          <p:cNvPr name="Freeform 11" id="11"/>
          <p:cNvSpPr/>
          <p:nvPr/>
        </p:nvSpPr>
        <p:spPr>
          <a:xfrm flipH="false" flipV="false" rot="0">
            <a:off x="541602" y="410487"/>
            <a:ext cx="6563753" cy="2516105"/>
          </a:xfrm>
          <a:custGeom>
            <a:avLst/>
            <a:gdLst/>
            <a:ahLst/>
            <a:cxnLst/>
            <a:rect r="r" b="b" t="t" l="l"/>
            <a:pathLst>
              <a:path h="2516105" w="6563753">
                <a:moveTo>
                  <a:pt x="0" y="0"/>
                </a:moveTo>
                <a:lnTo>
                  <a:pt x="6563753" y="0"/>
                </a:lnTo>
                <a:lnTo>
                  <a:pt x="6563753" y="2516105"/>
                </a:lnTo>
                <a:lnTo>
                  <a:pt x="0" y="2516105"/>
                </a:lnTo>
                <a:lnTo>
                  <a:pt x="0" y="0"/>
                </a:lnTo>
                <a:close/>
              </a:path>
            </a:pathLst>
          </a:custGeom>
          <a:blipFill>
            <a:blip r:embed="rId4"/>
            <a:stretch>
              <a:fillRect l="0" t="0" r="0" b="0"/>
            </a:stretch>
          </a:blipFill>
        </p:spPr>
      </p:sp>
      <p:sp>
        <p:nvSpPr>
          <p:cNvPr name="Freeform 12" id="12"/>
          <p:cNvSpPr/>
          <p:nvPr/>
        </p:nvSpPr>
        <p:spPr>
          <a:xfrm flipH="false" flipV="false" rot="0">
            <a:off x="10965349" y="0"/>
            <a:ext cx="5359460" cy="3014696"/>
          </a:xfrm>
          <a:custGeom>
            <a:avLst/>
            <a:gdLst/>
            <a:ahLst/>
            <a:cxnLst/>
            <a:rect r="r" b="b" t="t" l="l"/>
            <a:pathLst>
              <a:path h="3014696" w="5359460">
                <a:moveTo>
                  <a:pt x="0" y="0"/>
                </a:moveTo>
                <a:lnTo>
                  <a:pt x="5359460" y="0"/>
                </a:lnTo>
                <a:lnTo>
                  <a:pt x="5359460" y="3014696"/>
                </a:lnTo>
                <a:lnTo>
                  <a:pt x="0" y="3014696"/>
                </a:lnTo>
                <a:lnTo>
                  <a:pt x="0" y="0"/>
                </a:lnTo>
                <a:close/>
              </a:path>
            </a:pathLst>
          </a:custGeom>
          <a:blipFill>
            <a:blip r:embed="rId5"/>
            <a:stretch>
              <a:fillRect l="0" t="0" r="0" b="0"/>
            </a:stretch>
          </a:blipFill>
        </p:spPr>
      </p:sp>
      <p:sp>
        <p:nvSpPr>
          <p:cNvPr name="TextBox 13" id="13"/>
          <p:cNvSpPr txBox="true"/>
          <p:nvPr/>
        </p:nvSpPr>
        <p:spPr>
          <a:xfrm rot="0">
            <a:off x="2224837" y="3676650"/>
            <a:ext cx="12616379" cy="1466850"/>
          </a:xfrm>
          <a:prstGeom prst="rect">
            <a:avLst/>
          </a:prstGeom>
        </p:spPr>
        <p:txBody>
          <a:bodyPr anchor="t" rtlCol="false" tIns="0" lIns="0" bIns="0" rIns="0">
            <a:spAutoFit/>
          </a:bodyPr>
          <a:lstStyle/>
          <a:p>
            <a:pPr>
              <a:lnSpc>
                <a:spcPts val="10499"/>
              </a:lnSpc>
            </a:pPr>
            <a:r>
              <a:rPr lang="en-US" sz="9999" spc="999">
                <a:solidFill>
                  <a:srgbClr val="5271FF"/>
                </a:solidFill>
                <a:latin typeface="Poppins Heavy"/>
              </a:rPr>
              <a:t>DATATHON</a:t>
            </a:r>
          </a:p>
        </p:txBody>
      </p:sp>
      <p:sp>
        <p:nvSpPr>
          <p:cNvPr name="TextBox 14" id="14"/>
          <p:cNvSpPr txBox="true"/>
          <p:nvPr/>
        </p:nvSpPr>
        <p:spPr>
          <a:xfrm rot="0">
            <a:off x="2224837" y="5041183"/>
            <a:ext cx="12616379" cy="1781186"/>
          </a:xfrm>
          <a:prstGeom prst="rect">
            <a:avLst/>
          </a:prstGeom>
        </p:spPr>
        <p:txBody>
          <a:bodyPr anchor="t" rtlCol="false" tIns="0" lIns="0" bIns="0" rIns="0">
            <a:spAutoFit/>
          </a:bodyPr>
          <a:lstStyle/>
          <a:p>
            <a:pPr>
              <a:lnSpc>
                <a:spcPts val="12600"/>
              </a:lnSpc>
            </a:pPr>
            <a:r>
              <a:rPr lang="en-US" sz="12000" spc="600">
                <a:solidFill>
                  <a:srgbClr val="2B4A9D"/>
                </a:solidFill>
                <a:latin typeface="Poppins Bold"/>
              </a:rPr>
              <a:t>2023</a:t>
            </a:r>
          </a:p>
        </p:txBody>
      </p:sp>
      <p:sp>
        <p:nvSpPr>
          <p:cNvPr name="TextBox 15" id="15"/>
          <p:cNvSpPr txBox="true"/>
          <p:nvPr/>
        </p:nvSpPr>
        <p:spPr>
          <a:xfrm rot="0">
            <a:off x="2224837" y="7479594"/>
            <a:ext cx="12616379" cy="3190875"/>
          </a:xfrm>
          <a:prstGeom prst="rect">
            <a:avLst/>
          </a:prstGeom>
        </p:spPr>
        <p:txBody>
          <a:bodyPr anchor="t" rtlCol="false" tIns="0" lIns="0" bIns="0" rIns="0">
            <a:spAutoFit/>
          </a:bodyPr>
          <a:lstStyle/>
          <a:p>
            <a:pPr>
              <a:lnSpc>
                <a:spcPts val="4200"/>
              </a:lnSpc>
            </a:pPr>
            <a:r>
              <a:rPr lang="en-US" sz="3000" spc="300">
                <a:solidFill>
                  <a:srgbClr val="000000"/>
                </a:solidFill>
                <a:latin typeface="Lato Bold"/>
              </a:rPr>
              <a:t>EQUIPO 1:</a:t>
            </a:r>
          </a:p>
          <a:p>
            <a:pPr marL="647703" indent="-323852" lvl="1">
              <a:lnSpc>
                <a:spcPts val="4200"/>
              </a:lnSpc>
              <a:buFont typeface="Arial"/>
              <a:buChar char="•"/>
            </a:pPr>
            <a:r>
              <a:rPr lang="en-US" sz="3000" spc="300">
                <a:solidFill>
                  <a:srgbClr val="000000"/>
                </a:solidFill>
                <a:latin typeface="Lato Bold"/>
              </a:rPr>
              <a:t>AIDA IRMA PARADA CHAVARRIA</a:t>
            </a:r>
          </a:p>
          <a:p>
            <a:pPr marL="647703" indent="-323852" lvl="1">
              <a:lnSpc>
                <a:spcPts val="4200"/>
              </a:lnSpc>
              <a:buFont typeface="Arial"/>
              <a:buChar char="•"/>
            </a:pPr>
            <a:r>
              <a:rPr lang="en-US" sz="3000" spc="300">
                <a:solidFill>
                  <a:srgbClr val="000000"/>
                </a:solidFill>
                <a:latin typeface="Lato Bold"/>
              </a:rPr>
              <a:t>DENISSE JIMENEZ GUZMAN</a:t>
            </a:r>
          </a:p>
          <a:p>
            <a:pPr marL="647703" indent="-323852" lvl="1">
              <a:lnSpc>
                <a:spcPts val="4200"/>
              </a:lnSpc>
              <a:buFont typeface="Arial"/>
              <a:buChar char="•"/>
            </a:pPr>
            <a:r>
              <a:rPr lang="en-US" sz="3000" spc="300">
                <a:solidFill>
                  <a:srgbClr val="000000"/>
                </a:solidFill>
                <a:latin typeface="Lato Bold"/>
              </a:rPr>
              <a:t>CRISTIAN ULISES DE LA FUENTE ESPINO </a:t>
            </a:r>
          </a:p>
          <a:p>
            <a:pPr>
              <a:lnSpc>
                <a:spcPts val="4200"/>
              </a:lnSpc>
            </a:pPr>
          </a:p>
          <a:p>
            <a:pPr>
              <a:lnSpc>
                <a:spcPts val="420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sometric Geometric 3d Objects And Lines"/>
          <p:cNvSpPr/>
          <p:nvPr/>
        </p:nvSpPr>
        <p:spPr>
          <a:xfrm flipH="false" flipV="false" rot="8257957">
            <a:off x="-4971899" y="-1268850"/>
            <a:ext cx="8669159" cy="2537699"/>
          </a:xfrm>
          <a:custGeom>
            <a:avLst/>
            <a:gdLst/>
            <a:ahLst/>
            <a:cxnLst/>
            <a:rect r="r" b="b" t="t" l="l"/>
            <a:pathLst>
              <a:path h="2537699" w="8669159">
                <a:moveTo>
                  <a:pt x="0" y="0"/>
                </a:moveTo>
                <a:lnTo>
                  <a:pt x="8669160" y="0"/>
                </a:lnTo>
                <a:lnTo>
                  <a:pt x="8669160" y="2537700"/>
                </a:lnTo>
                <a:lnTo>
                  <a:pt x="0" y="2537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498310"/>
            <a:ext cx="18288000" cy="4569615"/>
          </a:xfrm>
          <a:custGeom>
            <a:avLst/>
            <a:gdLst/>
            <a:ahLst/>
            <a:cxnLst/>
            <a:rect r="r" b="b" t="t" l="l"/>
            <a:pathLst>
              <a:path h="4569615" w="18288000">
                <a:moveTo>
                  <a:pt x="0" y="0"/>
                </a:moveTo>
                <a:lnTo>
                  <a:pt x="18288000" y="0"/>
                </a:lnTo>
                <a:lnTo>
                  <a:pt x="18288000" y="4569615"/>
                </a:lnTo>
                <a:lnTo>
                  <a:pt x="0" y="4569615"/>
                </a:lnTo>
                <a:lnTo>
                  <a:pt x="0" y="0"/>
                </a:lnTo>
                <a:close/>
              </a:path>
            </a:pathLst>
          </a:custGeom>
          <a:blipFill>
            <a:blip r:embed="rId4"/>
            <a:stretch>
              <a:fillRect l="0" t="-5922" r="0" b="-12744"/>
            </a:stretch>
          </a:blipFill>
        </p:spPr>
      </p:sp>
      <p:sp>
        <p:nvSpPr>
          <p:cNvPr name="TextBox 4" id="4"/>
          <p:cNvSpPr txBox="true"/>
          <p:nvPr/>
        </p:nvSpPr>
        <p:spPr>
          <a:xfrm rot="0">
            <a:off x="7501645" y="1548823"/>
            <a:ext cx="10078589" cy="3252440"/>
          </a:xfrm>
          <a:prstGeom prst="rect">
            <a:avLst/>
          </a:prstGeom>
        </p:spPr>
        <p:txBody>
          <a:bodyPr anchor="t" rtlCol="false" tIns="0" lIns="0" bIns="0" rIns="0">
            <a:spAutoFit/>
          </a:bodyPr>
          <a:lstStyle/>
          <a:p>
            <a:pPr algn="l" marL="0" indent="0" lvl="0">
              <a:lnSpc>
                <a:spcPts val="2906"/>
              </a:lnSpc>
              <a:spcBef>
                <a:spcPct val="0"/>
              </a:spcBef>
            </a:pPr>
            <a:r>
              <a:rPr lang="en-US" sz="2076" spc="207" u="none">
                <a:solidFill>
                  <a:srgbClr val="00296A"/>
                </a:solidFill>
                <a:latin typeface="Lato Bold"/>
              </a:rPr>
              <a:t>LA MAYORÍA DE LOS EMPLEADOS QUE RENUNCIARON SE UBICA ENTRE LOS 18 Y 28 AÑOS.</a:t>
            </a:r>
          </a:p>
          <a:p>
            <a:pPr algn="l" marL="0" indent="0" lvl="0">
              <a:lnSpc>
                <a:spcPts val="2906"/>
              </a:lnSpc>
              <a:spcBef>
                <a:spcPct val="0"/>
              </a:spcBef>
            </a:pPr>
          </a:p>
          <a:p>
            <a:pPr algn="l" marL="0" indent="0" lvl="0">
              <a:lnSpc>
                <a:spcPts val="2906"/>
              </a:lnSpc>
              <a:spcBef>
                <a:spcPct val="0"/>
              </a:spcBef>
            </a:pPr>
            <a:r>
              <a:rPr lang="en-US" sz="2076" spc="207" u="none">
                <a:solidFill>
                  <a:srgbClr val="00296A"/>
                </a:solidFill>
                <a:latin typeface="Lato Bold"/>
              </a:rPr>
              <a:t> LA DISTRIBUCIÓN DE RENUNCIAS EN FUNCIÓN DEL GÉNERO SE MANTIENE EQUITATIVA EN LA MAYORÍA DE LOS RANGOS DE EDAD, CON LA EXCEPCIÓN NOTABLE DEL INTERVALO ENTRE 59 Y 68 AÑOS, DONDE SE OBSERVA EL DOBLE DE RENUNCIAS POR PARTE DEL SEGMENTO MASCULINO EN COMPARACIÓN CON EL FEMENINO.</a:t>
            </a:r>
          </a:p>
        </p:txBody>
      </p:sp>
      <p:sp>
        <p:nvSpPr>
          <p:cNvPr name="TextBox 5" id="5"/>
          <p:cNvSpPr txBox="true"/>
          <p:nvPr/>
        </p:nvSpPr>
        <p:spPr>
          <a:xfrm rot="0">
            <a:off x="1343025" y="1604241"/>
            <a:ext cx="5451025" cy="1892307"/>
          </a:xfrm>
          <a:prstGeom prst="rect">
            <a:avLst/>
          </a:prstGeom>
        </p:spPr>
        <p:txBody>
          <a:bodyPr anchor="t" rtlCol="false" tIns="0" lIns="0" bIns="0" rIns="0">
            <a:spAutoFit/>
          </a:bodyPr>
          <a:lstStyle/>
          <a:p>
            <a:pPr marL="0" indent="0" lvl="0">
              <a:lnSpc>
                <a:spcPts val="7150"/>
              </a:lnSpc>
            </a:pPr>
            <a:r>
              <a:rPr lang="en-US" sz="6500" spc="650">
                <a:solidFill>
                  <a:srgbClr val="00296A"/>
                </a:solidFill>
                <a:latin typeface="Poppins Bold"/>
              </a:rPr>
              <a:t>EDAD DEL EMPLEADO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sometric Geometric 3d Objects And Lines"/>
          <p:cNvSpPr/>
          <p:nvPr/>
        </p:nvSpPr>
        <p:spPr>
          <a:xfrm flipH="false" flipV="false" rot="6628108">
            <a:off x="-5195825" y="730596"/>
            <a:ext cx="8669159" cy="2537699"/>
          </a:xfrm>
          <a:custGeom>
            <a:avLst/>
            <a:gdLst/>
            <a:ahLst/>
            <a:cxnLst/>
            <a:rect r="r" b="b" t="t" l="l"/>
            <a:pathLst>
              <a:path h="2537699" w="8669159">
                <a:moveTo>
                  <a:pt x="0" y="0"/>
                </a:moveTo>
                <a:lnTo>
                  <a:pt x="8669160" y="0"/>
                </a:lnTo>
                <a:lnTo>
                  <a:pt x="8669160" y="2537700"/>
                </a:lnTo>
                <a:lnTo>
                  <a:pt x="0" y="2537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200" y="3059698"/>
            <a:ext cx="11864966" cy="6564842"/>
          </a:xfrm>
          <a:custGeom>
            <a:avLst/>
            <a:gdLst/>
            <a:ahLst/>
            <a:cxnLst/>
            <a:rect r="r" b="b" t="t" l="l"/>
            <a:pathLst>
              <a:path h="6564842" w="11864966">
                <a:moveTo>
                  <a:pt x="0" y="0"/>
                </a:moveTo>
                <a:lnTo>
                  <a:pt x="11864966" y="0"/>
                </a:lnTo>
                <a:lnTo>
                  <a:pt x="11864966" y="6564842"/>
                </a:lnTo>
                <a:lnTo>
                  <a:pt x="0" y="6564842"/>
                </a:lnTo>
                <a:lnTo>
                  <a:pt x="0" y="0"/>
                </a:lnTo>
                <a:close/>
              </a:path>
            </a:pathLst>
          </a:custGeom>
          <a:blipFill>
            <a:blip r:embed="rId4"/>
            <a:stretch>
              <a:fillRect l="-2808" t="0" r="-10114" b="0"/>
            </a:stretch>
          </a:blipFill>
        </p:spPr>
      </p:sp>
      <p:sp>
        <p:nvSpPr>
          <p:cNvPr name="TextBox 4" id="4"/>
          <p:cNvSpPr txBox="true"/>
          <p:nvPr/>
        </p:nvSpPr>
        <p:spPr>
          <a:xfrm rot="0">
            <a:off x="1662964" y="895350"/>
            <a:ext cx="14962072" cy="1742999"/>
          </a:xfrm>
          <a:prstGeom prst="rect">
            <a:avLst/>
          </a:prstGeom>
        </p:spPr>
        <p:txBody>
          <a:bodyPr anchor="t" rtlCol="false" tIns="0" lIns="0" bIns="0" rIns="0">
            <a:spAutoFit/>
          </a:bodyPr>
          <a:lstStyle/>
          <a:p>
            <a:pPr algn="ctr" marL="0" indent="0" lvl="0">
              <a:lnSpc>
                <a:spcPts val="6829"/>
              </a:lnSpc>
              <a:spcBef>
                <a:spcPct val="0"/>
              </a:spcBef>
            </a:pPr>
            <a:r>
              <a:rPr lang="en-US" sz="4878" spc="487" u="none">
                <a:solidFill>
                  <a:srgbClr val="00296A"/>
                </a:solidFill>
                <a:latin typeface="Poppins Bold"/>
              </a:rPr>
              <a:t>¿CÓMO ES LA DISTRIBUCIÓN DE EDADES EN LOS GRUPOS DE PERSONAL?</a:t>
            </a:r>
          </a:p>
        </p:txBody>
      </p:sp>
      <p:sp>
        <p:nvSpPr>
          <p:cNvPr name="TextBox 5" id="5"/>
          <p:cNvSpPr txBox="true"/>
          <p:nvPr/>
        </p:nvSpPr>
        <p:spPr>
          <a:xfrm rot="0">
            <a:off x="12234486" y="3433921"/>
            <a:ext cx="5674443" cy="5657692"/>
          </a:xfrm>
          <a:prstGeom prst="rect">
            <a:avLst/>
          </a:prstGeom>
        </p:spPr>
        <p:txBody>
          <a:bodyPr anchor="t" rtlCol="false" tIns="0" lIns="0" bIns="0" rIns="0">
            <a:spAutoFit/>
          </a:bodyPr>
          <a:lstStyle/>
          <a:p>
            <a:pPr marL="0" indent="0" lvl="0">
              <a:lnSpc>
                <a:spcPts val="2633"/>
              </a:lnSpc>
              <a:spcBef>
                <a:spcPct val="0"/>
              </a:spcBef>
            </a:pPr>
            <a:r>
              <a:rPr lang="en-US" sz="1881" spc="188" u="none">
                <a:solidFill>
                  <a:srgbClr val="00296A"/>
                </a:solidFill>
                <a:latin typeface="Lato Bold"/>
              </a:rPr>
              <a:t>DENTRO DEL GRUPO DE MAYOR MAGNITUD, EL GRUPO DIRECT, SE EVIDENCIA UN PATRÓN DE RENUNCIAS MÁS PRONUNCIADO EN EL RANGO DE 18 A 28 AÑOS, OBSERVÁNDOSE UNA DISMINUCIÓN PROGRESIVA DE ESTE INDICADOR A MEDIDA QUE SE INCREMENTA EL RANGO DE EDAD. </a:t>
            </a:r>
          </a:p>
          <a:p>
            <a:pPr marL="0" indent="0" lvl="0">
              <a:lnSpc>
                <a:spcPts val="2633"/>
              </a:lnSpc>
              <a:spcBef>
                <a:spcPct val="0"/>
              </a:spcBef>
            </a:pPr>
          </a:p>
          <a:p>
            <a:pPr marL="0" indent="0" lvl="0">
              <a:lnSpc>
                <a:spcPts val="2633"/>
              </a:lnSpc>
              <a:spcBef>
                <a:spcPct val="0"/>
              </a:spcBef>
            </a:pPr>
            <a:r>
              <a:rPr lang="en-US" sz="1881" spc="188" u="none">
                <a:solidFill>
                  <a:srgbClr val="00296A"/>
                </a:solidFill>
                <a:latin typeface="Lato Bold"/>
              </a:rPr>
              <a:t>ESTE COMPORTAMIENTO RESULTA CONGRUENTE CON LAS EXPECTATIVAS ASOCIADAS A LA BÚSQUEDA DE ESTABILIDAD LABORAL Y LA ACUMULACIÓN DE EXPERIENCIA POR PARTE DE LOS EMPLEADOS EN ETAPAS MÁS AVANZADAS DE SUS CARRERAS PROFESIONALES.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5487501"/>
            <a:chOff x="0" y="0"/>
            <a:chExt cx="5014340" cy="1445268"/>
          </a:xfrm>
        </p:grpSpPr>
        <p:sp>
          <p:nvSpPr>
            <p:cNvPr name="Freeform 3" id="3"/>
            <p:cNvSpPr/>
            <p:nvPr/>
          </p:nvSpPr>
          <p:spPr>
            <a:xfrm flipH="false" flipV="false" rot="0">
              <a:off x="0" y="0"/>
              <a:ext cx="5014340" cy="1445268"/>
            </a:xfrm>
            <a:custGeom>
              <a:avLst/>
              <a:gdLst/>
              <a:ahLst/>
              <a:cxnLst/>
              <a:rect r="r" b="b" t="t" l="l"/>
              <a:pathLst>
                <a:path h="1445268" w="5014340">
                  <a:moveTo>
                    <a:pt x="0" y="0"/>
                  </a:moveTo>
                  <a:lnTo>
                    <a:pt x="5014340" y="0"/>
                  </a:lnTo>
                  <a:lnTo>
                    <a:pt x="5014340" y="1445268"/>
                  </a:lnTo>
                  <a:lnTo>
                    <a:pt x="0" y="1445268"/>
                  </a:lnTo>
                  <a:close/>
                </a:path>
              </a:pathLst>
            </a:custGeom>
            <a:solidFill>
              <a:srgbClr val="E6D9E0"/>
            </a:solidFill>
          </p:spPr>
        </p:sp>
        <p:sp>
          <p:nvSpPr>
            <p:cNvPr name="TextBox 4" id="4"/>
            <p:cNvSpPr txBox="true"/>
            <p:nvPr/>
          </p:nvSpPr>
          <p:spPr>
            <a:xfrm>
              <a:off x="0" y="-38100"/>
              <a:ext cx="5014340" cy="1483368"/>
            </a:xfrm>
            <a:prstGeom prst="rect">
              <a:avLst/>
            </a:prstGeom>
          </p:spPr>
          <p:txBody>
            <a:bodyPr anchor="ctr" rtlCol="false" tIns="50800" lIns="50800" bIns="50800" rIns="50800"/>
            <a:lstStyle/>
            <a:p>
              <a:pPr algn="ctr">
                <a:lnSpc>
                  <a:spcPts val="2100"/>
                </a:lnSpc>
              </a:pPr>
            </a:p>
          </p:txBody>
        </p:sp>
      </p:grpSp>
      <p:sp>
        <p:nvSpPr>
          <p:cNvPr name="Freeform 5" id="5" descr="Isometric Geometric 3d Objects And Lines"/>
          <p:cNvSpPr/>
          <p:nvPr/>
        </p:nvSpPr>
        <p:spPr>
          <a:xfrm flipH="false" flipV="false" rot="5600758">
            <a:off x="-4541522" y="-1268850"/>
            <a:ext cx="8669159" cy="2537699"/>
          </a:xfrm>
          <a:custGeom>
            <a:avLst/>
            <a:gdLst/>
            <a:ahLst/>
            <a:cxnLst/>
            <a:rect r="r" b="b" t="t" l="l"/>
            <a:pathLst>
              <a:path h="2537699" w="8669159">
                <a:moveTo>
                  <a:pt x="0" y="0"/>
                </a:moveTo>
                <a:lnTo>
                  <a:pt x="8669159" y="0"/>
                </a:lnTo>
                <a:lnTo>
                  <a:pt x="8669159" y="2537700"/>
                </a:lnTo>
                <a:lnTo>
                  <a:pt x="0" y="2537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12732" y="3455326"/>
            <a:ext cx="16230600" cy="6831674"/>
          </a:xfrm>
          <a:custGeom>
            <a:avLst/>
            <a:gdLst/>
            <a:ahLst/>
            <a:cxnLst/>
            <a:rect r="r" b="b" t="t" l="l"/>
            <a:pathLst>
              <a:path h="6831674" w="16230600">
                <a:moveTo>
                  <a:pt x="0" y="0"/>
                </a:moveTo>
                <a:lnTo>
                  <a:pt x="16230600" y="0"/>
                </a:lnTo>
                <a:lnTo>
                  <a:pt x="16230600" y="6831674"/>
                </a:lnTo>
                <a:lnTo>
                  <a:pt x="0" y="6831674"/>
                </a:lnTo>
                <a:lnTo>
                  <a:pt x="0" y="0"/>
                </a:lnTo>
                <a:close/>
              </a:path>
            </a:pathLst>
          </a:custGeom>
          <a:blipFill>
            <a:blip r:embed="rId4"/>
            <a:stretch>
              <a:fillRect l="0" t="-11215" r="0" b="-6420"/>
            </a:stretch>
          </a:blipFill>
        </p:spPr>
      </p:sp>
      <p:grpSp>
        <p:nvGrpSpPr>
          <p:cNvPr name="Group 7" id="7"/>
          <p:cNvGrpSpPr/>
          <p:nvPr/>
        </p:nvGrpSpPr>
        <p:grpSpPr>
          <a:xfrm rot="0">
            <a:off x="2100345" y="545535"/>
            <a:ext cx="14087310" cy="2483923"/>
            <a:chOff x="0" y="0"/>
            <a:chExt cx="18783080" cy="3311897"/>
          </a:xfrm>
        </p:grpSpPr>
        <p:sp>
          <p:nvSpPr>
            <p:cNvPr name="TextBox 8" id="8"/>
            <p:cNvSpPr txBox="true"/>
            <p:nvPr/>
          </p:nvSpPr>
          <p:spPr>
            <a:xfrm rot="0">
              <a:off x="0" y="0"/>
              <a:ext cx="18783080" cy="1646882"/>
            </a:xfrm>
            <a:prstGeom prst="rect">
              <a:avLst/>
            </a:prstGeom>
          </p:spPr>
          <p:txBody>
            <a:bodyPr anchor="t" rtlCol="false" tIns="0" lIns="0" bIns="0" rIns="0">
              <a:spAutoFit/>
            </a:bodyPr>
            <a:lstStyle/>
            <a:p>
              <a:pPr algn="ctr" marL="0" indent="0" lvl="0">
                <a:lnSpc>
                  <a:spcPts val="4682"/>
                </a:lnSpc>
              </a:pPr>
              <a:r>
                <a:rPr lang="en-US" sz="4256" spc="425">
                  <a:solidFill>
                    <a:srgbClr val="00296A"/>
                  </a:solidFill>
                  <a:latin typeface="Poppins Bold"/>
                </a:rPr>
                <a:t>¿CÓMO ES LA DISTRIBUCIÓN DE EDADES EN LAS ÁREAS?</a:t>
              </a:r>
            </a:p>
          </p:txBody>
        </p:sp>
        <p:sp>
          <p:nvSpPr>
            <p:cNvPr name="TextBox 9" id="9"/>
            <p:cNvSpPr txBox="true"/>
            <p:nvPr/>
          </p:nvSpPr>
          <p:spPr>
            <a:xfrm rot="0">
              <a:off x="0" y="1789546"/>
              <a:ext cx="18783080" cy="1522351"/>
            </a:xfrm>
            <a:prstGeom prst="rect">
              <a:avLst/>
            </a:prstGeom>
          </p:spPr>
          <p:txBody>
            <a:bodyPr anchor="t" rtlCol="false" tIns="0" lIns="0" bIns="0" rIns="0">
              <a:spAutoFit/>
            </a:bodyPr>
            <a:lstStyle/>
            <a:p>
              <a:pPr algn="ctr" marL="0" indent="0" lvl="0">
                <a:lnSpc>
                  <a:spcPts val="3142"/>
                </a:lnSpc>
              </a:pPr>
              <a:r>
                <a:rPr lang="en-US" sz="2094" spc="209">
                  <a:solidFill>
                    <a:srgbClr val="00296A"/>
                  </a:solidFill>
                  <a:latin typeface="Lato Bold"/>
                </a:rPr>
                <a:t>LA TENDENCIA DE DECRECIMIENTO EN EL NÚMERO DE RENUNCIAS, EN PROPORCIÓN AL AUMENTO DEL RANGO DE EDAD, PERSISTE DE MANERA CONSISTENTE AL CONSIDERAR LAS DIVERSAS ÁREAS DENTRO DE LA ORGANIZACIÓN. </a:t>
              </a:r>
            </a:p>
          </p:txBody>
        </p:sp>
      </p:grpSp>
      <p:sp>
        <p:nvSpPr>
          <p:cNvPr name="AutoShape 10" id="10"/>
          <p:cNvSpPr/>
          <p:nvPr/>
        </p:nvSpPr>
        <p:spPr>
          <a:xfrm rot="0">
            <a:off x="1028700" y="9637408"/>
            <a:ext cx="16230600" cy="0"/>
          </a:xfrm>
          <a:prstGeom prst="line">
            <a:avLst/>
          </a:prstGeom>
          <a:ln cap="flat" w="9525">
            <a:solidFill>
              <a:srgbClr val="FEB2DC"/>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3381" y="376238"/>
            <a:ext cx="17521238" cy="4767262"/>
          </a:xfrm>
          <a:custGeom>
            <a:avLst/>
            <a:gdLst/>
            <a:ahLst/>
            <a:cxnLst/>
            <a:rect r="r" b="b" t="t" l="l"/>
            <a:pathLst>
              <a:path h="4767262" w="17521238">
                <a:moveTo>
                  <a:pt x="0" y="0"/>
                </a:moveTo>
                <a:lnTo>
                  <a:pt x="17521238" y="0"/>
                </a:lnTo>
                <a:lnTo>
                  <a:pt x="17521238" y="4767262"/>
                </a:lnTo>
                <a:lnTo>
                  <a:pt x="0" y="4767262"/>
                </a:lnTo>
                <a:lnTo>
                  <a:pt x="0" y="0"/>
                </a:lnTo>
                <a:close/>
              </a:path>
            </a:pathLst>
          </a:custGeom>
          <a:blipFill>
            <a:blip r:embed="rId2"/>
            <a:stretch>
              <a:fillRect l="0" t="-4273" r="0" b="-4704"/>
            </a:stretch>
          </a:blipFill>
        </p:spPr>
      </p:sp>
      <p:sp>
        <p:nvSpPr>
          <p:cNvPr name="Freeform 3" id="3"/>
          <p:cNvSpPr/>
          <p:nvPr/>
        </p:nvSpPr>
        <p:spPr>
          <a:xfrm flipH="false" flipV="false" rot="0">
            <a:off x="383381" y="5143500"/>
            <a:ext cx="17521238" cy="4767262"/>
          </a:xfrm>
          <a:custGeom>
            <a:avLst/>
            <a:gdLst/>
            <a:ahLst/>
            <a:cxnLst/>
            <a:rect r="r" b="b" t="t" l="l"/>
            <a:pathLst>
              <a:path h="4767262" w="17521238">
                <a:moveTo>
                  <a:pt x="0" y="0"/>
                </a:moveTo>
                <a:lnTo>
                  <a:pt x="17521238" y="0"/>
                </a:lnTo>
                <a:lnTo>
                  <a:pt x="17521238" y="4767262"/>
                </a:lnTo>
                <a:lnTo>
                  <a:pt x="0" y="4767262"/>
                </a:lnTo>
                <a:lnTo>
                  <a:pt x="0" y="0"/>
                </a:lnTo>
                <a:close/>
              </a:path>
            </a:pathLst>
          </a:custGeom>
          <a:blipFill>
            <a:blip r:embed="rId3"/>
            <a:stretch>
              <a:fillRect l="0" t="-4273" r="0" b="-4704"/>
            </a:stretch>
          </a:blipFill>
        </p:spPr>
      </p:sp>
    </p:spTree>
  </p:cSld>
  <p:clrMapOvr>
    <a:masterClrMapping/>
  </p:clrMapOvr>
  <p:transition spd="slow">
    <p:cover dir="d"/>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4501" y="1654816"/>
            <a:ext cx="17179278" cy="3899590"/>
          </a:xfrm>
          <a:custGeom>
            <a:avLst/>
            <a:gdLst/>
            <a:ahLst/>
            <a:cxnLst/>
            <a:rect r="r" b="b" t="t" l="l"/>
            <a:pathLst>
              <a:path h="3899590" w="17179278">
                <a:moveTo>
                  <a:pt x="0" y="0"/>
                </a:moveTo>
                <a:lnTo>
                  <a:pt x="17179278" y="0"/>
                </a:lnTo>
                <a:lnTo>
                  <a:pt x="17179278" y="3899590"/>
                </a:lnTo>
                <a:lnTo>
                  <a:pt x="0" y="3899590"/>
                </a:lnTo>
                <a:lnTo>
                  <a:pt x="0" y="0"/>
                </a:lnTo>
                <a:close/>
              </a:path>
            </a:pathLst>
          </a:custGeom>
          <a:blipFill>
            <a:blip r:embed="rId2"/>
            <a:stretch>
              <a:fillRect l="0" t="-6666" r="0" b="-23958"/>
            </a:stretch>
          </a:blipFill>
        </p:spPr>
      </p:sp>
      <p:sp>
        <p:nvSpPr>
          <p:cNvPr name="Freeform 3" id="3"/>
          <p:cNvSpPr/>
          <p:nvPr/>
        </p:nvSpPr>
        <p:spPr>
          <a:xfrm flipH="false" flipV="false" rot="0">
            <a:off x="934501" y="5554406"/>
            <a:ext cx="17085079" cy="3887138"/>
          </a:xfrm>
          <a:custGeom>
            <a:avLst/>
            <a:gdLst/>
            <a:ahLst/>
            <a:cxnLst/>
            <a:rect r="r" b="b" t="t" l="l"/>
            <a:pathLst>
              <a:path h="3887138" w="17085079">
                <a:moveTo>
                  <a:pt x="0" y="0"/>
                </a:moveTo>
                <a:lnTo>
                  <a:pt x="17085080" y="0"/>
                </a:lnTo>
                <a:lnTo>
                  <a:pt x="17085080" y="3887138"/>
                </a:lnTo>
                <a:lnTo>
                  <a:pt x="0" y="3887138"/>
                </a:lnTo>
                <a:lnTo>
                  <a:pt x="0" y="0"/>
                </a:lnTo>
                <a:close/>
              </a:path>
            </a:pathLst>
          </a:custGeom>
          <a:blipFill>
            <a:blip r:embed="rId3"/>
            <a:stretch>
              <a:fillRect l="-1338" t="-7014" r="0" b="-25055"/>
            </a:stretch>
          </a:blipFill>
        </p:spPr>
      </p:sp>
      <p:sp>
        <p:nvSpPr>
          <p:cNvPr name="AutoShape 4" id="4"/>
          <p:cNvSpPr/>
          <p:nvPr/>
        </p:nvSpPr>
        <p:spPr>
          <a:xfrm>
            <a:off x="1383919" y="526030"/>
            <a:ext cx="15875381" cy="0"/>
          </a:xfrm>
          <a:prstGeom prst="line">
            <a:avLst/>
          </a:prstGeom>
          <a:ln cap="flat" w="9525">
            <a:solidFill>
              <a:srgbClr val="FF66C4"/>
            </a:solidFill>
            <a:prstDash val="solid"/>
            <a:headEnd type="none" len="sm" w="sm"/>
            <a:tailEnd type="none" len="sm" w="sm"/>
          </a:ln>
        </p:spPr>
      </p:sp>
      <p:sp>
        <p:nvSpPr>
          <p:cNvPr name="TextBox 5" id="5"/>
          <p:cNvSpPr txBox="true"/>
          <p:nvPr/>
        </p:nvSpPr>
        <p:spPr>
          <a:xfrm rot="0">
            <a:off x="1383919" y="440305"/>
            <a:ext cx="4672277" cy="1419225"/>
          </a:xfrm>
          <a:prstGeom prst="rect">
            <a:avLst/>
          </a:prstGeom>
        </p:spPr>
        <p:txBody>
          <a:bodyPr anchor="t" rtlCol="false" tIns="0" lIns="0" bIns="0" rIns="0">
            <a:spAutoFit/>
          </a:bodyPr>
          <a:lstStyle/>
          <a:p>
            <a:pPr marL="0" indent="0" lvl="0">
              <a:lnSpc>
                <a:spcPts val="10559"/>
              </a:lnSpc>
            </a:pPr>
            <a:r>
              <a:rPr lang="en-US" sz="8799" spc="879">
                <a:solidFill>
                  <a:srgbClr val="00296A"/>
                </a:solidFill>
                <a:latin typeface="Poppins Bold"/>
              </a:rPr>
              <a:t>HIJOS</a:t>
            </a:r>
          </a:p>
        </p:txBody>
      </p:sp>
      <p:grpSp>
        <p:nvGrpSpPr>
          <p:cNvPr name="Group 6" id="6"/>
          <p:cNvGrpSpPr/>
          <p:nvPr/>
        </p:nvGrpSpPr>
        <p:grpSpPr>
          <a:xfrm rot="-10800000">
            <a:off x="-1673828" y="6678429"/>
            <a:ext cx="3347655" cy="3608571"/>
            <a:chOff x="0" y="0"/>
            <a:chExt cx="1204093" cy="1297940"/>
          </a:xfrm>
        </p:grpSpPr>
        <p:sp>
          <p:nvSpPr>
            <p:cNvPr name="Freeform 7" id="7"/>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5487501"/>
            <a:chOff x="0" y="0"/>
            <a:chExt cx="5014340" cy="1445268"/>
          </a:xfrm>
        </p:grpSpPr>
        <p:sp>
          <p:nvSpPr>
            <p:cNvPr name="Freeform 3" id="3"/>
            <p:cNvSpPr/>
            <p:nvPr/>
          </p:nvSpPr>
          <p:spPr>
            <a:xfrm flipH="false" flipV="false" rot="0">
              <a:off x="0" y="0"/>
              <a:ext cx="5014340" cy="1445268"/>
            </a:xfrm>
            <a:custGeom>
              <a:avLst/>
              <a:gdLst/>
              <a:ahLst/>
              <a:cxnLst/>
              <a:rect r="r" b="b" t="t" l="l"/>
              <a:pathLst>
                <a:path h="1445268" w="5014340">
                  <a:moveTo>
                    <a:pt x="0" y="0"/>
                  </a:moveTo>
                  <a:lnTo>
                    <a:pt x="5014340" y="0"/>
                  </a:lnTo>
                  <a:lnTo>
                    <a:pt x="5014340" y="1445268"/>
                  </a:lnTo>
                  <a:lnTo>
                    <a:pt x="0" y="1445268"/>
                  </a:lnTo>
                  <a:close/>
                </a:path>
              </a:pathLst>
            </a:custGeom>
            <a:solidFill>
              <a:srgbClr val="E6D9E0"/>
            </a:solidFill>
          </p:spPr>
        </p:sp>
        <p:sp>
          <p:nvSpPr>
            <p:cNvPr name="TextBox 4" id="4"/>
            <p:cNvSpPr txBox="true"/>
            <p:nvPr/>
          </p:nvSpPr>
          <p:spPr>
            <a:xfrm>
              <a:off x="0" y="-38100"/>
              <a:ext cx="5014340" cy="1483368"/>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330580" y="3350063"/>
            <a:ext cx="18663411" cy="5455618"/>
          </a:xfrm>
          <a:custGeom>
            <a:avLst/>
            <a:gdLst/>
            <a:ahLst/>
            <a:cxnLst/>
            <a:rect r="r" b="b" t="t" l="l"/>
            <a:pathLst>
              <a:path h="5455618" w="18663411">
                <a:moveTo>
                  <a:pt x="0" y="0"/>
                </a:moveTo>
                <a:lnTo>
                  <a:pt x="18663410" y="0"/>
                </a:lnTo>
                <a:lnTo>
                  <a:pt x="18663410" y="5455618"/>
                </a:lnTo>
                <a:lnTo>
                  <a:pt x="0" y="5455618"/>
                </a:lnTo>
                <a:lnTo>
                  <a:pt x="0" y="0"/>
                </a:lnTo>
                <a:close/>
              </a:path>
            </a:pathLst>
          </a:custGeom>
          <a:blipFill>
            <a:blip r:embed="rId2"/>
            <a:stretch>
              <a:fillRect l="0" t="0" r="0" b="0"/>
            </a:stretch>
          </a:blipFill>
        </p:spPr>
      </p:sp>
      <p:sp>
        <p:nvSpPr>
          <p:cNvPr name="TextBox 6" id="6"/>
          <p:cNvSpPr txBox="true"/>
          <p:nvPr/>
        </p:nvSpPr>
        <p:spPr>
          <a:xfrm rot="0">
            <a:off x="636558" y="990600"/>
            <a:ext cx="17014884" cy="1795982"/>
          </a:xfrm>
          <a:prstGeom prst="rect">
            <a:avLst/>
          </a:prstGeom>
        </p:spPr>
        <p:txBody>
          <a:bodyPr anchor="t" rtlCol="false" tIns="0" lIns="0" bIns="0" rIns="0">
            <a:spAutoFit/>
          </a:bodyPr>
          <a:lstStyle/>
          <a:p>
            <a:pPr algn="just" marL="0" indent="0" lvl="0">
              <a:lnSpc>
                <a:spcPts val="2858"/>
              </a:lnSpc>
              <a:spcBef>
                <a:spcPct val="0"/>
              </a:spcBef>
            </a:pPr>
            <a:r>
              <a:rPr lang="en-US" sz="2042" spc="204">
                <a:solidFill>
                  <a:srgbClr val="00296A"/>
                </a:solidFill>
                <a:latin typeface="Lato Bold"/>
              </a:rPr>
              <a:t>UN PERFIL TÍPICO DENTRO DEL CONJUNTO DE DATOS SUMINISTRADO CORRESPONDE A UN EMPLEADO CUYA EDAD OSCILA ENTRE LOS 18 Y 28 AÑOS, TIENE UN ESTADO CIVIL DE SOLTERO Y SU LUGAR DE NACIMIENTO ES JUÁREZ. ESTA REPRESENTACIÓN ES IGUALMENTE PROBABLE TANTO PARA INDIVIDUOS DE GÉNERO MASCULINO COMO FEMENINO, DESTACANDO LA UNIFORMIDAD EN LA DISTRIBUCIÓN DE ESTAS CARACTERÍSTICAS EN LA MUESTRA ANALIZADA</a:t>
            </a:r>
          </a:p>
        </p:txBody>
      </p:sp>
      <p:grpSp>
        <p:nvGrpSpPr>
          <p:cNvPr name="Group 7" id="7"/>
          <p:cNvGrpSpPr/>
          <p:nvPr/>
        </p:nvGrpSpPr>
        <p:grpSpPr>
          <a:xfrm rot="-10800000">
            <a:off x="16614172" y="7001396"/>
            <a:ext cx="3347655" cy="3608571"/>
            <a:chOff x="0" y="0"/>
            <a:chExt cx="1204093" cy="1297940"/>
          </a:xfrm>
        </p:grpSpPr>
        <p:sp>
          <p:nvSpPr>
            <p:cNvPr name="Freeform 8" id="8"/>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876852"/>
            <a:chOff x="0" y="0"/>
            <a:chExt cx="5014340" cy="757689"/>
          </a:xfrm>
        </p:grpSpPr>
        <p:sp>
          <p:nvSpPr>
            <p:cNvPr name="Freeform 3" id="3"/>
            <p:cNvSpPr/>
            <p:nvPr/>
          </p:nvSpPr>
          <p:spPr>
            <a:xfrm flipH="false" flipV="false" rot="0">
              <a:off x="0" y="0"/>
              <a:ext cx="5014340" cy="757689"/>
            </a:xfrm>
            <a:custGeom>
              <a:avLst/>
              <a:gdLst/>
              <a:ahLst/>
              <a:cxnLst/>
              <a:rect r="r" b="b" t="t" l="l"/>
              <a:pathLst>
                <a:path h="757689" w="5014340">
                  <a:moveTo>
                    <a:pt x="0" y="0"/>
                  </a:moveTo>
                  <a:lnTo>
                    <a:pt x="5014340" y="0"/>
                  </a:lnTo>
                  <a:lnTo>
                    <a:pt x="5014340" y="757689"/>
                  </a:lnTo>
                  <a:lnTo>
                    <a:pt x="0" y="757689"/>
                  </a:lnTo>
                  <a:close/>
                </a:path>
              </a:pathLst>
            </a:custGeom>
            <a:solidFill>
              <a:srgbClr val="E6D9E0"/>
            </a:solidFill>
          </p:spPr>
        </p:sp>
        <p:sp>
          <p:nvSpPr>
            <p:cNvPr name="TextBox 4" id="4"/>
            <p:cNvSpPr txBox="true"/>
            <p:nvPr/>
          </p:nvSpPr>
          <p:spPr>
            <a:xfrm>
              <a:off x="0" y="-38100"/>
              <a:ext cx="5014340" cy="795789"/>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375411" y="2650769"/>
            <a:ext cx="18288000" cy="7428765"/>
          </a:xfrm>
          <a:prstGeom prst="rect">
            <a:avLst/>
          </a:prstGeom>
        </p:spPr>
        <p:txBody>
          <a:bodyPr anchor="t" rtlCol="false" tIns="0" lIns="0" bIns="0" rIns="0">
            <a:spAutoFit/>
          </a:bodyPr>
          <a:lstStyle/>
          <a:p>
            <a:pPr marL="451000" indent="-225500" lvl="1">
              <a:lnSpc>
                <a:spcPts val="3112"/>
              </a:lnSpc>
              <a:buFont typeface="Arial"/>
              <a:buChar char="•"/>
            </a:pPr>
            <a:r>
              <a:rPr lang="en-US" sz="2088" spc="208">
                <a:solidFill>
                  <a:srgbClr val="00296A"/>
                </a:solidFill>
                <a:latin typeface="Poppins Bold"/>
              </a:rPr>
              <a:t>EQUIDAD DE GÉNERO:</a:t>
            </a:r>
          </a:p>
          <a:p>
            <a:pPr>
              <a:lnSpc>
                <a:spcPts val="3112"/>
              </a:lnSpc>
            </a:pPr>
            <a:r>
              <a:rPr lang="en-US" sz="2088" spc="208">
                <a:solidFill>
                  <a:srgbClr val="00296A"/>
                </a:solidFill>
                <a:latin typeface="Poppins"/>
              </a:rPr>
              <a:t>Distribución equitativa de datos en términos de género.</a:t>
            </a:r>
          </a:p>
          <a:p>
            <a:pPr>
              <a:lnSpc>
                <a:spcPts val="3112"/>
              </a:lnSpc>
            </a:pPr>
            <a:r>
              <a:rPr lang="en-US" sz="2088" spc="208">
                <a:solidFill>
                  <a:srgbClr val="00296A"/>
                </a:solidFill>
                <a:latin typeface="Poppins"/>
              </a:rPr>
              <a:t>Desafío: Desbalance en áreas con menor cantidad de datos.</a:t>
            </a:r>
          </a:p>
          <a:p>
            <a:pPr>
              <a:lnSpc>
                <a:spcPts val="3112"/>
              </a:lnSpc>
            </a:pPr>
            <a:r>
              <a:rPr lang="en-US" sz="2088" spc="208">
                <a:solidFill>
                  <a:srgbClr val="00296A"/>
                </a:solidFill>
                <a:latin typeface="Poppins"/>
              </a:rPr>
              <a:t>Sugerencia: Estrategias para promover diversidad y garantizar igualdad de oportunidades.</a:t>
            </a:r>
          </a:p>
          <a:p>
            <a:pPr marL="451000" indent="-225500" lvl="1">
              <a:lnSpc>
                <a:spcPts val="3112"/>
              </a:lnSpc>
              <a:buFont typeface="Arial"/>
              <a:buChar char="•"/>
            </a:pPr>
            <a:r>
              <a:rPr lang="en-US" sz="2088" spc="208">
                <a:solidFill>
                  <a:srgbClr val="00296A"/>
                </a:solidFill>
                <a:latin typeface="Poppins Bold"/>
              </a:rPr>
              <a:t>Ubicación:</a:t>
            </a:r>
          </a:p>
          <a:p>
            <a:pPr>
              <a:lnSpc>
                <a:spcPts val="3112"/>
              </a:lnSpc>
            </a:pPr>
            <a:r>
              <a:rPr lang="en-US" sz="2088" spc="208">
                <a:solidFill>
                  <a:srgbClr val="00296A"/>
                </a:solidFill>
                <a:latin typeface="Poppins"/>
              </a:rPr>
              <a:t>Diversidad en lugares de nacimiento.</a:t>
            </a:r>
          </a:p>
          <a:p>
            <a:pPr>
              <a:lnSpc>
                <a:spcPts val="3112"/>
              </a:lnSpc>
            </a:pPr>
            <a:r>
              <a:rPr lang="en-US" sz="2088" spc="208">
                <a:solidFill>
                  <a:srgbClr val="00296A"/>
                </a:solidFill>
                <a:latin typeface="Poppins"/>
              </a:rPr>
              <a:t>Predominio de individuos de Juárez y sus alrededores.</a:t>
            </a:r>
          </a:p>
          <a:p>
            <a:pPr>
              <a:lnSpc>
                <a:spcPts val="3112"/>
              </a:lnSpc>
            </a:pPr>
            <a:r>
              <a:rPr lang="en-US" sz="2088" spc="208">
                <a:solidFill>
                  <a:srgbClr val="00296A"/>
                </a:solidFill>
                <a:latin typeface="Poppins"/>
              </a:rPr>
              <a:t>Propuesta: Implementar programas para atraer talento de otras regiones.</a:t>
            </a:r>
          </a:p>
          <a:p>
            <a:pPr marL="451000" indent="-225500" lvl="1">
              <a:lnSpc>
                <a:spcPts val="3112"/>
              </a:lnSpc>
              <a:buFont typeface="Arial"/>
              <a:buChar char="•"/>
            </a:pPr>
            <a:r>
              <a:rPr lang="en-US" sz="2088" spc="208">
                <a:solidFill>
                  <a:srgbClr val="00296A"/>
                </a:solidFill>
                <a:latin typeface="Poppins Bold"/>
              </a:rPr>
              <a:t>Retención de Empleados Jóvenes:</a:t>
            </a:r>
          </a:p>
          <a:p>
            <a:pPr>
              <a:lnSpc>
                <a:spcPts val="3112"/>
              </a:lnSpc>
            </a:pPr>
            <a:r>
              <a:rPr lang="en-US" sz="2088" spc="208">
                <a:solidFill>
                  <a:srgbClr val="00296A"/>
                </a:solidFill>
                <a:latin typeface="Poppins"/>
              </a:rPr>
              <a:t>Mayoría de registros corresponde a personas jóvenes.</a:t>
            </a:r>
          </a:p>
          <a:p>
            <a:pPr>
              <a:lnSpc>
                <a:spcPts val="3112"/>
              </a:lnSpc>
            </a:pPr>
            <a:r>
              <a:rPr lang="en-US" sz="2088" spc="208">
                <a:solidFill>
                  <a:srgbClr val="00296A"/>
                </a:solidFill>
                <a:latin typeface="Poppins"/>
              </a:rPr>
              <a:t>Reto: Desarrollar estrategias para la retención de empleados jóvenes.</a:t>
            </a:r>
          </a:p>
          <a:p>
            <a:pPr>
              <a:lnSpc>
                <a:spcPts val="3112"/>
              </a:lnSpc>
            </a:pPr>
            <a:r>
              <a:rPr lang="en-US" sz="2088" spc="208">
                <a:solidFill>
                  <a:srgbClr val="00296A"/>
                </a:solidFill>
                <a:latin typeface="Poppins"/>
              </a:rPr>
              <a:t>Propuesta: Crear un entorno laboral estable y políticas adecuadas a sus necesidades</a:t>
            </a:r>
            <a:r>
              <a:rPr lang="en-US" sz="2088" spc="208">
                <a:solidFill>
                  <a:srgbClr val="00296A"/>
                </a:solidFill>
                <a:latin typeface="Poppins Bold"/>
              </a:rPr>
              <a:t> educativas.</a:t>
            </a:r>
          </a:p>
          <a:p>
            <a:pPr marL="451000" indent="-225500" lvl="1">
              <a:lnSpc>
                <a:spcPts val="3112"/>
              </a:lnSpc>
              <a:buFont typeface="Arial"/>
              <a:buChar char="•"/>
            </a:pPr>
            <a:r>
              <a:rPr lang="en-US" sz="2088" spc="208">
                <a:solidFill>
                  <a:srgbClr val="00296A"/>
                </a:solidFill>
                <a:latin typeface="Poppins Bold"/>
              </a:rPr>
              <a:t>Estado Civil y Responsabilidades Familiares:</a:t>
            </a:r>
          </a:p>
          <a:p>
            <a:pPr>
              <a:lnSpc>
                <a:spcPts val="3112"/>
              </a:lnSpc>
            </a:pPr>
            <a:r>
              <a:rPr lang="en-US" sz="2088" spc="208">
                <a:solidFill>
                  <a:srgbClr val="00296A"/>
                </a:solidFill>
                <a:latin typeface="Poppins"/>
              </a:rPr>
              <a:t>Mayoría de empleados son solteros y sin hijos.</a:t>
            </a:r>
          </a:p>
          <a:p>
            <a:pPr>
              <a:lnSpc>
                <a:spcPts val="3112"/>
              </a:lnSpc>
            </a:pPr>
            <a:r>
              <a:rPr lang="en-US" sz="2088" spc="208">
                <a:solidFill>
                  <a:srgbClr val="00296A"/>
                </a:solidFill>
                <a:latin typeface="Poppins"/>
              </a:rPr>
              <a:t>Minoría representa a individuos separados o viudos.</a:t>
            </a:r>
          </a:p>
          <a:p>
            <a:pPr>
              <a:lnSpc>
                <a:spcPts val="3112"/>
              </a:lnSpc>
            </a:pPr>
            <a:r>
              <a:rPr lang="en-US" sz="2088" spc="208">
                <a:solidFill>
                  <a:srgbClr val="00296A"/>
                </a:solidFill>
                <a:latin typeface="Poppins"/>
              </a:rPr>
              <a:t>Presencia de un reducido número de personas con más de tres hijos.</a:t>
            </a:r>
          </a:p>
          <a:p>
            <a:pPr>
              <a:lnSpc>
                <a:spcPts val="3112"/>
              </a:lnSpc>
            </a:pPr>
            <a:r>
              <a:rPr lang="en-US" sz="2088" spc="208">
                <a:solidFill>
                  <a:srgbClr val="00296A"/>
                </a:solidFill>
                <a:latin typeface="Poppins"/>
              </a:rPr>
              <a:t>Sugerencia: Implementar políticas y beneficios que aborden diversas realidades familiares.</a:t>
            </a:r>
          </a:p>
          <a:p>
            <a:pPr>
              <a:lnSpc>
                <a:spcPts val="3112"/>
              </a:lnSpc>
            </a:pPr>
          </a:p>
          <a:p>
            <a:pPr algn="just" marL="0" indent="0" lvl="0">
              <a:lnSpc>
                <a:spcPts val="3112"/>
              </a:lnSpc>
            </a:pPr>
          </a:p>
        </p:txBody>
      </p:sp>
      <p:grpSp>
        <p:nvGrpSpPr>
          <p:cNvPr name="Group 6" id="6"/>
          <p:cNvGrpSpPr/>
          <p:nvPr/>
        </p:nvGrpSpPr>
        <p:grpSpPr>
          <a:xfrm rot="-10800000">
            <a:off x="16614172" y="7001396"/>
            <a:ext cx="3347655" cy="3608571"/>
            <a:chOff x="0" y="0"/>
            <a:chExt cx="1204093" cy="1297940"/>
          </a:xfrm>
        </p:grpSpPr>
        <p:sp>
          <p:nvSpPr>
            <p:cNvPr name="Freeform 7" id="7"/>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
        <p:nvSpPr>
          <p:cNvPr name="TextBox 8" id="8"/>
          <p:cNvSpPr txBox="true"/>
          <p:nvPr/>
        </p:nvSpPr>
        <p:spPr>
          <a:xfrm rot="0">
            <a:off x="0" y="448537"/>
            <a:ext cx="18062348" cy="1571625"/>
          </a:xfrm>
          <a:prstGeom prst="rect">
            <a:avLst/>
          </a:prstGeom>
        </p:spPr>
        <p:txBody>
          <a:bodyPr anchor="t" rtlCol="false" tIns="0" lIns="0" bIns="0" rIns="0">
            <a:spAutoFit/>
          </a:bodyPr>
          <a:lstStyle/>
          <a:p>
            <a:pPr algn="ctr">
              <a:lnSpc>
                <a:spcPts val="6000"/>
              </a:lnSpc>
              <a:spcBef>
                <a:spcPct val="0"/>
              </a:spcBef>
            </a:pPr>
            <a:r>
              <a:rPr lang="en-US" sz="5000" spc="500">
                <a:solidFill>
                  <a:srgbClr val="00296A"/>
                </a:solidFill>
                <a:latin typeface="Poppins Bold"/>
              </a:rPr>
              <a:t>ESTRATEGIAS PROPUESTAS PARA MEJORAR LA DIVERSIDAD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9727" y="-238499"/>
            <a:ext cx="8315697" cy="11274548"/>
            <a:chOff x="0" y="0"/>
            <a:chExt cx="2190142" cy="2969428"/>
          </a:xfrm>
        </p:grpSpPr>
        <p:sp>
          <p:nvSpPr>
            <p:cNvPr name="Freeform 3" id="3"/>
            <p:cNvSpPr/>
            <p:nvPr/>
          </p:nvSpPr>
          <p:spPr>
            <a:xfrm flipH="false" flipV="false" rot="0">
              <a:off x="0" y="0"/>
              <a:ext cx="2190142" cy="2969428"/>
            </a:xfrm>
            <a:custGeom>
              <a:avLst/>
              <a:gdLst/>
              <a:ahLst/>
              <a:cxnLst/>
              <a:rect r="r" b="b" t="t" l="l"/>
              <a:pathLst>
                <a:path h="2969428" w="2190142">
                  <a:moveTo>
                    <a:pt x="0" y="0"/>
                  </a:moveTo>
                  <a:lnTo>
                    <a:pt x="2190142" y="0"/>
                  </a:lnTo>
                  <a:lnTo>
                    <a:pt x="2190142" y="2969428"/>
                  </a:lnTo>
                  <a:lnTo>
                    <a:pt x="0" y="2969428"/>
                  </a:lnTo>
                  <a:close/>
                </a:path>
              </a:pathLst>
            </a:custGeom>
            <a:solidFill>
              <a:srgbClr val="D0E5FD"/>
            </a:solidFill>
          </p:spPr>
        </p:sp>
        <p:sp>
          <p:nvSpPr>
            <p:cNvPr name="TextBox 4" id="4"/>
            <p:cNvSpPr txBox="true"/>
            <p:nvPr/>
          </p:nvSpPr>
          <p:spPr>
            <a:xfrm>
              <a:off x="0" y="-38100"/>
              <a:ext cx="2190142" cy="3007528"/>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0309727" y="2300384"/>
            <a:ext cx="8315697" cy="5686231"/>
          </a:xfrm>
          <a:custGeom>
            <a:avLst/>
            <a:gdLst/>
            <a:ahLst/>
            <a:cxnLst/>
            <a:rect r="r" b="b" t="t" l="l"/>
            <a:pathLst>
              <a:path h="5686231" w="8315697">
                <a:moveTo>
                  <a:pt x="0" y="0"/>
                </a:moveTo>
                <a:lnTo>
                  <a:pt x="8315697" y="0"/>
                </a:lnTo>
                <a:lnTo>
                  <a:pt x="8315697" y="5686232"/>
                </a:lnTo>
                <a:lnTo>
                  <a:pt x="0" y="5686232"/>
                </a:lnTo>
                <a:lnTo>
                  <a:pt x="0" y="0"/>
                </a:lnTo>
                <a:close/>
              </a:path>
            </a:pathLst>
          </a:custGeom>
          <a:blipFill>
            <a:blip r:embed="rId2"/>
            <a:stretch>
              <a:fillRect l="-21800" t="0" r="0" b="0"/>
            </a:stretch>
          </a:blipFill>
        </p:spPr>
      </p:sp>
      <p:grpSp>
        <p:nvGrpSpPr>
          <p:cNvPr name="Group 6" id="6"/>
          <p:cNvGrpSpPr/>
          <p:nvPr/>
        </p:nvGrpSpPr>
        <p:grpSpPr>
          <a:xfrm rot="-10800000">
            <a:off x="14723210" y="0"/>
            <a:ext cx="4294602" cy="10287000"/>
            <a:chOff x="0" y="0"/>
            <a:chExt cx="4812267" cy="11526982"/>
          </a:xfrm>
        </p:grpSpPr>
        <p:sp>
          <p:nvSpPr>
            <p:cNvPr name="Freeform 7" id="7"/>
            <p:cNvSpPr/>
            <p:nvPr/>
          </p:nvSpPr>
          <p:spPr>
            <a:xfrm flipH="false" flipV="false" rot="0">
              <a:off x="0" y="0"/>
              <a:ext cx="4812268" cy="11526982"/>
            </a:xfrm>
            <a:custGeom>
              <a:avLst/>
              <a:gdLst/>
              <a:ahLst/>
              <a:cxnLst/>
              <a:rect r="r" b="b" t="t" l="l"/>
              <a:pathLst>
                <a:path h="11526982" w="4812268">
                  <a:moveTo>
                    <a:pt x="4812268" y="11526982"/>
                  </a:moveTo>
                  <a:lnTo>
                    <a:pt x="0" y="11526982"/>
                  </a:lnTo>
                  <a:lnTo>
                    <a:pt x="0" y="0"/>
                  </a:lnTo>
                  <a:lnTo>
                    <a:pt x="4812268" y="11526982"/>
                  </a:lnTo>
                  <a:close/>
                </a:path>
              </a:pathLst>
            </a:custGeom>
            <a:solidFill>
              <a:srgbClr val="FF66C4"/>
            </a:solidFill>
          </p:spPr>
        </p:sp>
      </p:grpSp>
      <p:grpSp>
        <p:nvGrpSpPr>
          <p:cNvPr name="Group 8" id="8"/>
          <p:cNvGrpSpPr/>
          <p:nvPr/>
        </p:nvGrpSpPr>
        <p:grpSpPr>
          <a:xfrm rot="-10800000">
            <a:off x="15884858" y="6753171"/>
            <a:ext cx="3347655" cy="3608571"/>
            <a:chOff x="0" y="0"/>
            <a:chExt cx="1204093" cy="1297940"/>
          </a:xfrm>
        </p:grpSpPr>
        <p:sp>
          <p:nvSpPr>
            <p:cNvPr name="Freeform 9" id="9"/>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2B4A9D"/>
            </a:solidFill>
          </p:spPr>
        </p:sp>
      </p:grpSp>
      <p:sp>
        <p:nvSpPr>
          <p:cNvPr name="TextBox 10" id="10"/>
          <p:cNvSpPr txBox="true"/>
          <p:nvPr/>
        </p:nvSpPr>
        <p:spPr>
          <a:xfrm rot="0">
            <a:off x="1028700" y="5882061"/>
            <a:ext cx="5175792" cy="2734431"/>
          </a:xfrm>
          <a:prstGeom prst="rect">
            <a:avLst/>
          </a:prstGeom>
        </p:spPr>
        <p:txBody>
          <a:bodyPr anchor="t" rtlCol="false" tIns="0" lIns="0" bIns="0" rIns="0">
            <a:spAutoFit/>
          </a:bodyPr>
          <a:lstStyle/>
          <a:p>
            <a:pPr algn="l">
              <a:lnSpc>
                <a:spcPts val="3108"/>
              </a:lnSpc>
              <a:spcBef>
                <a:spcPct val="0"/>
              </a:spcBef>
            </a:pPr>
            <a:r>
              <a:rPr lang="en-US" sz="2220" spc="222" u="none">
                <a:solidFill>
                  <a:srgbClr val="2B4A9D"/>
                </a:solidFill>
                <a:latin typeface="Lato Bold"/>
              </a:rPr>
              <a:t> ANALIZAR DATOS PARA IDENTIFICAR PATRONES EN EL ASCENSO Y DESARROLLO DE CARRERA, Y RECOMENDAR VÍAS PARA EL PROGRESO DE LOS EMPLEADOS.</a:t>
            </a:r>
          </a:p>
          <a:p>
            <a:pPr algn="l" marL="0" indent="0" lvl="0">
              <a:lnSpc>
                <a:spcPts val="3108"/>
              </a:lnSpc>
              <a:spcBef>
                <a:spcPct val="0"/>
              </a:spcBef>
            </a:pPr>
          </a:p>
        </p:txBody>
      </p:sp>
      <p:sp>
        <p:nvSpPr>
          <p:cNvPr name="TextBox 11" id="11"/>
          <p:cNvSpPr txBox="true"/>
          <p:nvPr/>
        </p:nvSpPr>
        <p:spPr>
          <a:xfrm rot="0">
            <a:off x="1028700" y="2057026"/>
            <a:ext cx="8730199" cy="3419475"/>
          </a:xfrm>
          <a:prstGeom prst="rect">
            <a:avLst/>
          </a:prstGeom>
        </p:spPr>
        <p:txBody>
          <a:bodyPr anchor="t" rtlCol="false" tIns="0" lIns="0" bIns="0" rIns="0">
            <a:spAutoFit/>
          </a:bodyPr>
          <a:lstStyle/>
          <a:p>
            <a:pPr marL="0" indent="0" lvl="0">
              <a:lnSpc>
                <a:spcPts val="8837"/>
              </a:lnSpc>
            </a:pPr>
            <a:r>
              <a:rPr lang="en-US" sz="7364" spc="736">
                <a:solidFill>
                  <a:srgbClr val="2B4A9D"/>
                </a:solidFill>
                <a:latin typeface="Poppins Bold"/>
              </a:rPr>
              <a:t>ESTRATEGIAS DE DESARROLLO DE CARRERA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1664" y="1655805"/>
            <a:ext cx="16709862" cy="8158455"/>
          </a:xfrm>
          <a:custGeom>
            <a:avLst/>
            <a:gdLst/>
            <a:ahLst/>
            <a:cxnLst/>
            <a:rect r="r" b="b" t="t" l="l"/>
            <a:pathLst>
              <a:path h="8158455" w="16709862">
                <a:moveTo>
                  <a:pt x="0" y="0"/>
                </a:moveTo>
                <a:lnTo>
                  <a:pt x="16709862" y="0"/>
                </a:lnTo>
                <a:lnTo>
                  <a:pt x="16709862" y="8158454"/>
                </a:lnTo>
                <a:lnTo>
                  <a:pt x="0" y="8158454"/>
                </a:lnTo>
                <a:lnTo>
                  <a:pt x="0" y="0"/>
                </a:lnTo>
                <a:close/>
              </a:path>
            </a:pathLst>
          </a:custGeom>
          <a:blipFill>
            <a:blip r:embed="rId2"/>
            <a:stretch>
              <a:fillRect l="0" t="0" r="0" b="0"/>
            </a:stretch>
          </a:blipFill>
        </p:spPr>
      </p:sp>
      <p:grpSp>
        <p:nvGrpSpPr>
          <p:cNvPr name="Group 3" id="3"/>
          <p:cNvGrpSpPr/>
          <p:nvPr/>
        </p:nvGrpSpPr>
        <p:grpSpPr>
          <a:xfrm rot="-10800000">
            <a:off x="-1673828" y="6678429"/>
            <a:ext cx="3347655" cy="3608571"/>
            <a:chOff x="0" y="0"/>
            <a:chExt cx="1204093" cy="1297940"/>
          </a:xfrm>
        </p:grpSpPr>
        <p:sp>
          <p:nvSpPr>
            <p:cNvPr name="Freeform 4" id="4"/>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
        <p:nvSpPr>
          <p:cNvPr name="TextBox 5" id="5"/>
          <p:cNvSpPr txBox="true"/>
          <p:nvPr/>
        </p:nvSpPr>
        <p:spPr>
          <a:xfrm rot="0">
            <a:off x="745280" y="541380"/>
            <a:ext cx="12116621" cy="1114425"/>
          </a:xfrm>
          <a:prstGeom prst="rect">
            <a:avLst/>
          </a:prstGeom>
        </p:spPr>
        <p:txBody>
          <a:bodyPr anchor="t" rtlCol="false" tIns="0" lIns="0" bIns="0" rIns="0">
            <a:spAutoFit/>
          </a:bodyPr>
          <a:lstStyle/>
          <a:p>
            <a:pPr marL="0" indent="0" lvl="0">
              <a:lnSpc>
                <a:spcPts val="8399"/>
              </a:lnSpc>
            </a:pPr>
            <a:r>
              <a:rPr lang="en-US" sz="6999" spc="699">
                <a:solidFill>
                  <a:srgbClr val="00296A"/>
                </a:solidFill>
                <a:latin typeface="Poppins Bold"/>
              </a:rPr>
              <a:t>BANDA SALARIAL</a:t>
            </a:r>
          </a:p>
        </p:txBody>
      </p:sp>
      <p:sp>
        <p:nvSpPr>
          <p:cNvPr name="TextBox 6" id="6"/>
          <p:cNvSpPr txBox="true"/>
          <p:nvPr/>
        </p:nvSpPr>
        <p:spPr>
          <a:xfrm rot="0">
            <a:off x="9144000" y="7976303"/>
            <a:ext cx="9318910" cy="2044387"/>
          </a:xfrm>
          <a:prstGeom prst="rect">
            <a:avLst/>
          </a:prstGeom>
        </p:spPr>
        <p:txBody>
          <a:bodyPr anchor="t" rtlCol="false" tIns="0" lIns="0" bIns="0" rIns="0">
            <a:spAutoFit/>
          </a:bodyPr>
          <a:lstStyle/>
          <a:p>
            <a:pPr>
              <a:lnSpc>
                <a:spcPts val="3282"/>
              </a:lnSpc>
            </a:pPr>
            <a:r>
              <a:rPr lang="en-US" sz="2524" spc="252">
                <a:solidFill>
                  <a:srgbClr val="00296A"/>
                </a:solidFill>
                <a:latin typeface="Lato Bold"/>
              </a:rPr>
              <a:t>LOS INDIVIDUOS QUE MAS RENUNCIARON SE CONCENTRAN EN ETAPAS TEMPRANAS DE SU ANTIGUEDAD.</a:t>
            </a:r>
          </a:p>
          <a:p>
            <a:pPr>
              <a:lnSpc>
                <a:spcPts val="3282"/>
              </a:lnSpc>
            </a:pPr>
          </a:p>
          <a:p>
            <a:pPr marL="0" indent="0" lvl="0">
              <a:lnSpc>
                <a:spcPts val="328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sometric Geometric 3d Objects And Lines"/>
          <p:cNvSpPr/>
          <p:nvPr/>
        </p:nvSpPr>
        <p:spPr>
          <a:xfrm flipH="false" flipV="false" rot="8915017">
            <a:off x="-1921146" y="-1365431"/>
            <a:ext cx="9329029" cy="2730861"/>
          </a:xfrm>
          <a:custGeom>
            <a:avLst/>
            <a:gdLst/>
            <a:ahLst/>
            <a:cxnLst/>
            <a:rect r="r" b="b" t="t" l="l"/>
            <a:pathLst>
              <a:path h="2730861" w="9329029">
                <a:moveTo>
                  <a:pt x="0" y="0"/>
                </a:moveTo>
                <a:lnTo>
                  <a:pt x="9329030" y="0"/>
                </a:lnTo>
                <a:lnTo>
                  <a:pt x="9329030" y="2730862"/>
                </a:lnTo>
                <a:lnTo>
                  <a:pt x="0" y="2730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2700000">
            <a:off x="10518074" y="-5387208"/>
            <a:ext cx="6164339" cy="6164339"/>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Freeform 5" id="5"/>
          <p:cNvSpPr/>
          <p:nvPr/>
        </p:nvSpPr>
        <p:spPr>
          <a:xfrm flipH="false" flipV="false" rot="0">
            <a:off x="140074" y="4935641"/>
            <a:ext cx="6027702" cy="5417490"/>
          </a:xfrm>
          <a:custGeom>
            <a:avLst/>
            <a:gdLst/>
            <a:ahLst/>
            <a:cxnLst/>
            <a:rect r="r" b="b" t="t" l="l"/>
            <a:pathLst>
              <a:path h="5417490" w="6027702">
                <a:moveTo>
                  <a:pt x="0" y="0"/>
                </a:moveTo>
                <a:lnTo>
                  <a:pt x="6027702" y="0"/>
                </a:lnTo>
                <a:lnTo>
                  <a:pt x="6027702" y="5417490"/>
                </a:lnTo>
                <a:lnTo>
                  <a:pt x="0" y="5417490"/>
                </a:lnTo>
                <a:lnTo>
                  <a:pt x="0" y="0"/>
                </a:lnTo>
                <a:close/>
              </a:path>
            </a:pathLst>
          </a:custGeom>
          <a:blipFill>
            <a:blip r:embed="rId4"/>
            <a:stretch>
              <a:fillRect l="0" t="0" r="0" b="0"/>
            </a:stretch>
          </a:blipFill>
        </p:spPr>
      </p:sp>
      <p:sp>
        <p:nvSpPr>
          <p:cNvPr name="Freeform 6" id="6"/>
          <p:cNvSpPr/>
          <p:nvPr/>
        </p:nvSpPr>
        <p:spPr>
          <a:xfrm flipH="false" flipV="false" rot="0">
            <a:off x="2478552" y="4097744"/>
            <a:ext cx="1350745" cy="634023"/>
          </a:xfrm>
          <a:custGeom>
            <a:avLst/>
            <a:gdLst/>
            <a:ahLst/>
            <a:cxnLst/>
            <a:rect r="r" b="b" t="t" l="l"/>
            <a:pathLst>
              <a:path h="634023" w="1350745">
                <a:moveTo>
                  <a:pt x="0" y="0"/>
                </a:moveTo>
                <a:lnTo>
                  <a:pt x="1350745" y="0"/>
                </a:lnTo>
                <a:lnTo>
                  <a:pt x="1350745" y="634023"/>
                </a:lnTo>
                <a:lnTo>
                  <a:pt x="0" y="634023"/>
                </a:lnTo>
                <a:lnTo>
                  <a:pt x="0" y="0"/>
                </a:lnTo>
                <a:close/>
              </a:path>
            </a:pathLst>
          </a:custGeom>
          <a:blipFill>
            <a:blip r:embed="rId5"/>
            <a:stretch>
              <a:fillRect l="0" t="0" r="0" b="0"/>
            </a:stretch>
          </a:blipFill>
        </p:spPr>
      </p:sp>
      <p:sp>
        <p:nvSpPr>
          <p:cNvPr name="Freeform 7" id="7"/>
          <p:cNvSpPr/>
          <p:nvPr/>
        </p:nvSpPr>
        <p:spPr>
          <a:xfrm flipH="false" flipV="false" rot="0">
            <a:off x="6641659" y="5001772"/>
            <a:ext cx="5199477" cy="5285228"/>
          </a:xfrm>
          <a:custGeom>
            <a:avLst/>
            <a:gdLst/>
            <a:ahLst/>
            <a:cxnLst/>
            <a:rect r="r" b="b" t="t" l="l"/>
            <a:pathLst>
              <a:path h="5285228" w="5199477">
                <a:moveTo>
                  <a:pt x="0" y="0"/>
                </a:moveTo>
                <a:lnTo>
                  <a:pt x="5199477" y="0"/>
                </a:lnTo>
                <a:lnTo>
                  <a:pt x="5199477" y="5285228"/>
                </a:lnTo>
                <a:lnTo>
                  <a:pt x="0" y="5285228"/>
                </a:lnTo>
                <a:lnTo>
                  <a:pt x="0" y="0"/>
                </a:lnTo>
                <a:close/>
              </a:path>
            </a:pathLst>
          </a:custGeom>
          <a:blipFill>
            <a:blip r:embed="rId6"/>
            <a:stretch>
              <a:fillRect l="-11534" t="-2650" r="-5318" b="0"/>
            </a:stretch>
          </a:blipFill>
        </p:spPr>
      </p:sp>
      <p:sp>
        <p:nvSpPr>
          <p:cNvPr name="Freeform 8" id="8"/>
          <p:cNvSpPr/>
          <p:nvPr/>
        </p:nvSpPr>
        <p:spPr>
          <a:xfrm flipH="false" flipV="false" rot="0">
            <a:off x="8439784" y="4131689"/>
            <a:ext cx="1408431" cy="566134"/>
          </a:xfrm>
          <a:custGeom>
            <a:avLst/>
            <a:gdLst/>
            <a:ahLst/>
            <a:cxnLst/>
            <a:rect r="r" b="b" t="t" l="l"/>
            <a:pathLst>
              <a:path h="566134" w="1408431">
                <a:moveTo>
                  <a:pt x="0" y="0"/>
                </a:moveTo>
                <a:lnTo>
                  <a:pt x="1408432" y="0"/>
                </a:lnTo>
                <a:lnTo>
                  <a:pt x="1408432" y="566134"/>
                </a:lnTo>
                <a:lnTo>
                  <a:pt x="0" y="566134"/>
                </a:lnTo>
                <a:lnTo>
                  <a:pt x="0" y="0"/>
                </a:lnTo>
                <a:close/>
              </a:path>
            </a:pathLst>
          </a:custGeom>
          <a:blipFill>
            <a:blip r:embed="rId7"/>
            <a:stretch>
              <a:fillRect l="0" t="0" r="0" b="0"/>
            </a:stretch>
          </a:blipFill>
        </p:spPr>
      </p:sp>
      <p:sp>
        <p:nvSpPr>
          <p:cNvPr name="Freeform 9" id="9"/>
          <p:cNvSpPr/>
          <p:nvPr/>
        </p:nvSpPr>
        <p:spPr>
          <a:xfrm flipH="false" flipV="false" rot="0">
            <a:off x="12770281" y="4835817"/>
            <a:ext cx="5188808" cy="5451183"/>
          </a:xfrm>
          <a:custGeom>
            <a:avLst/>
            <a:gdLst/>
            <a:ahLst/>
            <a:cxnLst/>
            <a:rect r="r" b="b" t="t" l="l"/>
            <a:pathLst>
              <a:path h="5451183" w="5188808">
                <a:moveTo>
                  <a:pt x="0" y="0"/>
                </a:moveTo>
                <a:lnTo>
                  <a:pt x="5188808" y="0"/>
                </a:lnTo>
                <a:lnTo>
                  <a:pt x="5188808" y="5451183"/>
                </a:lnTo>
                <a:lnTo>
                  <a:pt x="0" y="5451183"/>
                </a:lnTo>
                <a:lnTo>
                  <a:pt x="0" y="0"/>
                </a:lnTo>
                <a:close/>
              </a:path>
            </a:pathLst>
          </a:custGeom>
          <a:blipFill>
            <a:blip r:embed="rId8"/>
            <a:stretch>
              <a:fillRect l="-4499" t="0" r="0" b="0"/>
            </a:stretch>
          </a:blipFill>
        </p:spPr>
      </p:sp>
      <p:sp>
        <p:nvSpPr>
          <p:cNvPr name="Freeform 10" id="10"/>
          <p:cNvSpPr/>
          <p:nvPr/>
        </p:nvSpPr>
        <p:spPr>
          <a:xfrm flipH="false" flipV="false" rot="0">
            <a:off x="14743082" y="3833641"/>
            <a:ext cx="1243207" cy="1002177"/>
          </a:xfrm>
          <a:custGeom>
            <a:avLst/>
            <a:gdLst/>
            <a:ahLst/>
            <a:cxnLst/>
            <a:rect r="r" b="b" t="t" l="l"/>
            <a:pathLst>
              <a:path h="1002177" w="1243207">
                <a:moveTo>
                  <a:pt x="0" y="0"/>
                </a:moveTo>
                <a:lnTo>
                  <a:pt x="1243206" y="0"/>
                </a:lnTo>
                <a:lnTo>
                  <a:pt x="1243206" y="1002176"/>
                </a:lnTo>
                <a:lnTo>
                  <a:pt x="0" y="1002176"/>
                </a:lnTo>
                <a:lnTo>
                  <a:pt x="0" y="0"/>
                </a:lnTo>
                <a:close/>
              </a:path>
            </a:pathLst>
          </a:custGeom>
          <a:blipFill>
            <a:blip r:embed="rId9"/>
            <a:stretch>
              <a:fillRect l="0" t="0" r="0" b="0"/>
            </a:stretch>
          </a:blipFill>
        </p:spPr>
      </p:sp>
      <p:sp>
        <p:nvSpPr>
          <p:cNvPr name="TextBox 11" id="11"/>
          <p:cNvSpPr txBox="true"/>
          <p:nvPr/>
        </p:nvSpPr>
        <p:spPr>
          <a:xfrm rot="0">
            <a:off x="2478552" y="3364643"/>
            <a:ext cx="5880011" cy="324039"/>
          </a:xfrm>
          <a:prstGeom prst="rect">
            <a:avLst/>
          </a:prstGeom>
        </p:spPr>
        <p:txBody>
          <a:bodyPr anchor="t" rtlCol="false" tIns="0" lIns="0" bIns="0" rIns="0">
            <a:spAutoFit/>
          </a:bodyPr>
          <a:lstStyle/>
          <a:p>
            <a:pPr algn="l" marL="0" indent="0" lvl="0">
              <a:lnSpc>
                <a:spcPts val="2614"/>
              </a:lnSpc>
              <a:spcBef>
                <a:spcPct val="0"/>
              </a:spcBef>
            </a:pPr>
            <a:r>
              <a:rPr lang="en-US" sz="1867" spc="186">
                <a:solidFill>
                  <a:srgbClr val="000000"/>
                </a:solidFill>
                <a:latin typeface="Lato Bold"/>
              </a:rPr>
              <a:t>BANDA SL1</a:t>
            </a:r>
          </a:p>
        </p:txBody>
      </p:sp>
      <p:sp>
        <p:nvSpPr>
          <p:cNvPr name="TextBox 12" id="12"/>
          <p:cNvSpPr txBox="true"/>
          <p:nvPr/>
        </p:nvSpPr>
        <p:spPr>
          <a:xfrm rot="0">
            <a:off x="2242155" y="1177079"/>
            <a:ext cx="11741581" cy="1753456"/>
          </a:xfrm>
          <a:prstGeom prst="rect">
            <a:avLst/>
          </a:prstGeom>
        </p:spPr>
        <p:txBody>
          <a:bodyPr anchor="t" rtlCol="false" tIns="0" lIns="0" bIns="0" rIns="0">
            <a:spAutoFit/>
          </a:bodyPr>
          <a:lstStyle/>
          <a:p>
            <a:pPr marL="0" indent="0" lvl="0">
              <a:lnSpc>
                <a:spcPts val="6674"/>
              </a:lnSpc>
            </a:pPr>
            <a:r>
              <a:rPr lang="en-US" sz="6067" spc="606">
                <a:solidFill>
                  <a:srgbClr val="000000"/>
                </a:solidFill>
                <a:latin typeface="Poppins Bold"/>
              </a:rPr>
              <a:t>TURNOS EN BANDA SALARIAL </a:t>
            </a:r>
          </a:p>
        </p:txBody>
      </p:sp>
      <p:sp>
        <p:nvSpPr>
          <p:cNvPr name="TextBox 13" id="13"/>
          <p:cNvSpPr txBox="true"/>
          <p:nvPr/>
        </p:nvSpPr>
        <p:spPr>
          <a:xfrm rot="0">
            <a:off x="8439784" y="3371395"/>
            <a:ext cx="5880011" cy="324039"/>
          </a:xfrm>
          <a:prstGeom prst="rect">
            <a:avLst/>
          </a:prstGeom>
        </p:spPr>
        <p:txBody>
          <a:bodyPr anchor="t" rtlCol="false" tIns="0" lIns="0" bIns="0" rIns="0">
            <a:spAutoFit/>
          </a:bodyPr>
          <a:lstStyle/>
          <a:p>
            <a:pPr algn="l" marL="0" indent="0" lvl="0">
              <a:lnSpc>
                <a:spcPts val="2614"/>
              </a:lnSpc>
              <a:spcBef>
                <a:spcPct val="0"/>
              </a:spcBef>
            </a:pPr>
            <a:r>
              <a:rPr lang="en-US" sz="1867" spc="186">
                <a:solidFill>
                  <a:srgbClr val="000000"/>
                </a:solidFill>
                <a:latin typeface="Lato Bold"/>
              </a:rPr>
              <a:t>BANDA E4</a:t>
            </a:r>
          </a:p>
        </p:txBody>
      </p:sp>
      <p:sp>
        <p:nvSpPr>
          <p:cNvPr name="TextBox 14" id="14"/>
          <p:cNvSpPr txBox="true"/>
          <p:nvPr/>
        </p:nvSpPr>
        <p:spPr>
          <a:xfrm rot="0">
            <a:off x="14743082" y="3364643"/>
            <a:ext cx="5880011" cy="324039"/>
          </a:xfrm>
          <a:prstGeom prst="rect">
            <a:avLst/>
          </a:prstGeom>
        </p:spPr>
        <p:txBody>
          <a:bodyPr anchor="t" rtlCol="false" tIns="0" lIns="0" bIns="0" rIns="0">
            <a:spAutoFit/>
          </a:bodyPr>
          <a:lstStyle/>
          <a:p>
            <a:pPr algn="l" marL="0" indent="0" lvl="0">
              <a:lnSpc>
                <a:spcPts val="2614"/>
              </a:lnSpc>
              <a:spcBef>
                <a:spcPct val="0"/>
              </a:spcBef>
            </a:pPr>
            <a:r>
              <a:rPr lang="en-US" sz="1867" spc="186">
                <a:solidFill>
                  <a:srgbClr val="000000"/>
                </a:solidFill>
                <a:latin typeface="Lato Bold"/>
              </a:rPr>
              <a:t>BANDA E3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0268717" y="7218071"/>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4" id="4"/>
          <p:cNvGrpSpPr/>
          <p:nvPr/>
        </p:nvGrpSpPr>
        <p:grpSpPr>
          <a:xfrm rot="0">
            <a:off x="1463210" y="4001593"/>
            <a:ext cx="7386638" cy="1365162"/>
            <a:chOff x="0" y="0"/>
            <a:chExt cx="9848850" cy="1820215"/>
          </a:xfrm>
        </p:grpSpPr>
        <p:grpSp>
          <p:nvGrpSpPr>
            <p:cNvPr name="Group 5" id="5"/>
            <p:cNvGrpSpPr/>
            <p:nvPr/>
          </p:nvGrpSpPr>
          <p:grpSpPr>
            <a:xfrm rot="0">
              <a:off x="0" y="0"/>
              <a:ext cx="9848850" cy="1820215"/>
              <a:chOff x="0" y="0"/>
              <a:chExt cx="12543703" cy="2318265"/>
            </a:xfrm>
          </p:grpSpPr>
          <p:sp>
            <p:nvSpPr>
              <p:cNvPr name="Freeform 6" id="6"/>
              <p:cNvSpPr/>
              <p:nvPr/>
            </p:nvSpPr>
            <p:spPr>
              <a:xfrm flipH="false" flipV="false" rot="0">
                <a:off x="0" y="0"/>
                <a:ext cx="12543703" cy="2318265"/>
              </a:xfrm>
              <a:custGeom>
                <a:avLst/>
                <a:gdLst/>
                <a:ahLst/>
                <a:cxnLst/>
                <a:rect r="r" b="b" t="t" l="l"/>
                <a:pathLst>
                  <a:path h="2318265" w="12543703">
                    <a:moveTo>
                      <a:pt x="12543703" y="1159132"/>
                    </a:moveTo>
                    <a:cubicBezTo>
                      <a:pt x="12543703" y="1889767"/>
                      <a:pt x="12115332" y="2318265"/>
                      <a:pt x="11586758" y="2318265"/>
                    </a:cubicBezTo>
                    <a:lnTo>
                      <a:pt x="956945" y="2318265"/>
                    </a:lnTo>
                    <a:cubicBezTo>
                      <a:pt x="428371" y="2318265"/>
                      <a:pt x="0" y="1889767"/>
                      <a:pt x="0" y="1159132"/>
                    </a:cubicBezTo>
                    <a:cubicBezTo>
                      <a:pt x="0" y="428371"/>
                      <a:pt x="428371" y="0"/>
                      <a:pt x="956945" y="0"/>
                    </a:cubicBezTo>
                    <a:lnTo>
                      <a:pt x="11586758" y="0"/>
                    </a:lnTo>
                    <a:cubicBezTo>
                      <a:pt x="12115205" y="0"/>
                      <a:pt x="12543703" y="428371"/>
                      <a:pt x="12543703" y="1159132"/>
                    </a:cubicBezTo>
                    <a:close/>
                  </a:path>
                </a:pathLst>
              </a:custGeom>
              <a:solidFill>
                <a:srgbClr val="00296A"/>
              </a:solidFill>
            </p:spPr>
          </p:sp>
        </p:grpSp>
        <p:sp>
          <p:nvSpPr>
            <p:cNvPr name="TextBox 7" id="7"/>
            <p:cNvSpPr txBox="true"/>
            <p:nvPr/>
          </p:nvSpPr>
          <p:spPr>
            <a:xfrm rot="0">
              <a:off x="1797375" y="502649"/>
              <a:ext cx="7423868" cy="919692"/>
            </a:xfrm>
            <a:prstGeom prst="rect">
              <a:avLst/>
            </a:prstGeom>
          </p:spPr>
          <p:txBody>
            <a:bodyPr anchor="t" rtlCol="false" tIns="0" lIns="0" bIns="0" rIns="0">
              <a:spAutoFit/>
            </a:bodyPr>
            <a:lstStyle/>
            <a:p>
              <a:pPr marL="0" indent="0" lvl="0">
                <a:lnSpc>
                  <a:spcPts val="2800"/>
                </a:lnSpc>
              </a:pPr>
              <a:r>
                <a:rPr lang="en-US" sz="2000" spc="200">
                  <a:solidFill>
                    <a:srgbClr val="FFFFFF"/>
                  </a:solidFill>
                  <a:latin typeface="Lato Bold"/>
                </a:rPr>
                <a:t>EDA  (ANÁLISIS EXPLORATORIO DE DATOS)</a:t>
              </a:r>
            </a:p>
          </p:txBody>
        </p:sp>
        <p:sp>
          <p:nvSpPr>
            <p:cNvPr name="TextBox 8" id="8"/>
            <p:cNvSpPr txBox="true"/>
            <p:nvPr/>
          </p:nvSpPr>
          <p:spPr>
            <a:xfrm rot="0">
              <a:off x="627608" y="293099"/>
              <a:ext cx="971880" cy="811742"/>
            </a:xfrm>
            <a:prstGeom prst="rect">
              <a:avLst/>
            </a:prstGeom>
          </p:spPr>
          <p:txBody>
            <a:bodyPr anchor="t" rtlCol="false" tIns="0" lIns="0" bIns="0" rIns="0">
              <a:spAutoFit/>
            </a:bodyPr>
            <a:lstStyle/>
            <a:p>
              <a:pPr algn="ctr">
                <a:lnSpc>
                  <a:spcPts val="4900"/>
                </a:lnSpc>
              </a:pPr>
              <a:r>
                <a:rPr lang="en-US" sz="3500" spc="350">
                  <a:solidFill>
                    <a:srgbClr val="FFFFFF"/>
                  </a:solidFill>
                  <a:latin typeface="Poppins Bold"/>
                </a:rPr>
                <a:t>1</a:t>
              </a:r>
            </a:p>
          </p:txBody>
        </p:sp>
      </p:grpSp>
      <p:grpSp>
        <p:nvGrpSpPr>
          <p:cNvPr name="Group 9" id="9"/>
          <p:cNvGrpSpPr/>
          <p:nvPr/>
        </p:nvGrpSpPr>
        <p:grpSpPr>
          <a:xfrm rot="0">
            <a:off x="1463210" y="5713855"/>
            <a:ext cx="7386638" cy="1127037"/>
            <a:chOff x="0" y="0"/>
            <a:chExt cx="9848850" cy="1502715"/>
          </a:xfrm>
        </p:grpSpPr>
        <p:grpSp>
          <p:nvGrpSpPr>
            <p:cNvPr name="Group 10" id="10"/>
            <p:cNvGrpSpPr/>
            <p:nvPr/>
          </p:nvGrpSpPr>
          <p:grpSpPr>
            <a:xfrm rot="0">
              <a:off x="0" y="0"/>
              <a:ext cx="9848850" cy="1502715"/>
              <a:chOff x="0" y="0"/>
              <a:chExt cx="12543703" cy="1913890"/>
            </a:xfrm>
          </p:grpSpPr>
          <p:sp>
            <p:nvSpPr>
              <p:cNvPr name="Freeform 11" id="11"/>
              <p:cNvSpPr/>
              <p:nvPr/>
            </p:nvSpPr>
            <p:spPr>
              <a:xfrm flipH="false" flipV="false" rot="0">
                <a:off x="0" y="0"/>
                <a:ext cx="12543703" cy="1913890"/>
              </a:xfrm>
              <a:custGeom>
                <a:avLst/>
                <a:gdLst/>
                <a:ahLst/>
                <a:cxnLst/>
                <a:rect r="r" b="b" t="t" l="l"/>
                <a:pathLst>
                  <a:path h="1913890" w="12543703">
                    <a:moveTo>
                      <a:pt x="12543703" y="956945"/>
                    </a:moveTo>
                    <a:cubicBezTo>
                      <a:pt x="12543703" y="1485392"/>
                      <a:pt x="12115332" y="1913890"/>
                      <a:pt x="11586758" y="1913890"/>
                    </a:cubicBezTo>
                    <a:lnTo>
                      <a:pt x="956945" y="1913890"/>
                    </a:lnTo>
                    <a:cubicBezTo>
                      <a:pt x="428371" y="1913890"/>
                      <a:pt x="0" y="1485392"/>
                      <a:pt x="0" y="956945"/>
                    </a:cubicBezTo>
                    <a:cubicBezTo>
                      <a:pt x="0" y="428371"/>
                      <a:pt x="428371" y="0"/>
                      <a:pt x="956945" y="0"/>
                    </a:cubicBezTo>
                    <a:lnTo>
                      <a:pt x="11586758" y="0"/>
                    </a:lnTo>
                    <a:cubicBezTo>
                      <a:pt x="12115205" y="0"/>
                      <a:pt x="12543703" y="428371"/>
                      <a:pt x="12543703" y="956945"/>
                    </a:cubicBezTo>
                    <a:close/>
                  </a:path>
                </a:pathLst>
              </a:custGeom>
              <a:solidFill>
                <a:srgbClr val="00296A"/>
              </a:solidFill>
            </p:spPr>
          </p:sp>
        </p:grpSp>
        <p:sp>
          <p:nvSpPr>
            <p:cNvPr name="TextBox 12" id="12"/>
            <p:cNvSpPr txBox="true"/>
            <p:nvPr/>
          </p:nvSpPr>
          <p:spPr>
            <a:xfrm rot="0">
              <a:off x="1797375" y="502649"/>
              <a:ext cx="7423868" cy="449792"/>
            </a:xfrm>
            <a:prstGeom prst="rect">
              <a:avLst/>
            </a:prstGeom>
          </p:spPr>
          <p:txBody>
            <a:bodyPr anchor="t" rtlCol="false" tIns="0" lIns="0" bIns="0" rIns="0">
              <a:spAutoFit/>
            </a:bodyPr>
            <a:lstStyle/>
            <a:p>
              <a:pPr marL="0" indent="0" lvl="0">
                <a:lnSpc>
                  <a:spcPts val="2800"/>
                </a:lnSpc>
              </a:pPr>
              <a:r>
                <a:rPr lang="en-US" sz="2000" spc="200">
                  <a:solidFill>
                    <a:srgbClr val="FFFFFF"/>
                  </a:solidFill>
                  <a:latin typeface="Lato Bold"/>
                </a:rPr>
                <a:t>DISEÑO DE LA DATA BASE</a:t>
              </a:r>
            </a:p>
          </p:txBody>
        </p:sp>
        <p:sp>
          <p:nvSpPr>
            <p:cNvPr name="TextBox 13" id="13"/>
            <p:cNvSpPr txBox="true"/>
            <p:nvPr/>
          </p:nvSpPr>
          <p:spPr>
            <a:xfrm rot="0">
              <a:off x="627608" y="293099"/>
              <a:ext cx="971880" cy="811742"/>
            </a:xfrm>
            <a:prstGeom prst="rect">
              <a:avLst/>
            </a:prstGeom>
          </p:spPr>
          <p:txBody>
            <a:bodyPr anchor="t" rtlCol="false" tIns="0" lIns="0" bIns="0" rIns="0">
              <a:spAutoFit/>
            </a:bodyPr>
            <a:lstStyle/>
            <a:p>
              <a:pPr algn="ctr">
                <a:lnSpc>
                  <a:spcPts val="4900"/>
                </a:lnSpc>
              </a:pPr>
              <a:r>
                <a:rPr lang="en-US" sz="3500" spc="350">
                  <a:solidFill>
                    <a:srgbClr val="FFFFFF"/>
                  </a:solidFill>
                  <a:latin typeface="Poppins Bold"/>
                </a:rPr>
                <a:t>2</a:t>
              </a:r>
            </a:p>
          </p:txBody>
        </p:sp>
      </p:grpSp>
      <p:grpSp>
        <p:nvGrpSpPr>
          <p:cNvPr name="Group 14" id="14"/>
          <p:cNvGrpSpPr/>
          <p:nvPr/>
        </p:nvGrpSpPr>
        <p:grpSpPr>
          <a:xfrm rot="0">
            <a:off x="1463210" y="7426118"/>
            <a:ext cx="7386638" cy="1717587"/>
            <a:chOff x="0" y="0"/>
            <a:chExt cx="9848850" cy="2290115"/>
          </a:xfrm>
        </p:grpSpPr>
        <p:grpSp>
          <p:nvGrpSpPr>
            <p:cNvPr name="Group 15" id="15"/>
            <p:cNvGrpSpPr/>
            <p:nvPr/>
          </p:nvGrpSpPr>
          <p:grpSpPr>
            <a:xfrm rot="0">
              <a:off x="0" y="0"/>
              <a:ext cx="9848850" cy="2290115"/>
              <a:chOff x="0" y="0"/>
              <a:chExt cx="12543703" cy="2916739"/>
            </a:xfrm>
          </p:grpSpPr>
          <p:sp>
            <p:nvSpPr>
              <p:cNvPr name="Freeform 16" id="16"/>
              <p:cNvSpPr/>
              <p:nvPr/>
            </p:nvSpPr>
            <p:spPr>
              <a:xfrm flipH="false" flipV="false" rot="0">
                <a:off x="0" y="0"/>
                <a:ext cx="12543703" cy="2916739"/>
              </a:xfrm>
              <a:custGeom>
                <a:avLst/>
                <a:gdLst/>
                <a:ahLst/>
                <a:cxnLst/>
                <a:rect r="r" b="b" t="t" l="l"/>
                <a:pathLst>
                  <a:path h="2916739" w="12543703">
                    <a:moveTo>
                      <a:pt x="12543703" y="1458370"/>
                    </a:moveTo>
                    <a:cubicBezTo>
                      <a:pt x="12543703" y="2488241"/>
                      <a:pt x="12115332" y="2916739"/>
                      <a:pt x="11586758" y="2916739"/>
                    </a:cubicBezTo>
                    <a:lnTo>
                      <a:pt x="956945" y="2916739"/>
                    </a:lnTo>
                    <a:cubicBezTo>
                      <a:pt x="428371" y="2916739"/>
                      <a:pt x="0" y="2488241"/>
                      <a:pt x="0" y="1458370"/>
                    </a:cubicBezTo>
                    <a:cubicBezTo>
                      <a:pt x="0" y="428371"/>
                      <a:pt x="428371" y="0"/>
                      <a:pt x="956945" y="0"/>
                    </a:cubicBezTo>
                    <a:lnTo>
                      <a:pt x="11586758" y="0"/>
                    </a:lnTo>
                    <a:cubicBezTo>
                      <a:pt x="12115205" y="0"/>
                      <a:pt x="12543703" y="428371"/>
                      <a:pt x="12543703" y="1458370"/>
                    </a:cubicBezTo>
                    <a:close/>
                  </a:path>
                </a:pathLst>
              </a:custGeom>
              <a:solidFill>
                <a:srgbClr val="2B4A9D"/>
              </a:solidFill>
            </p:spPr>
          </p:sp>
        </p:grpSp>
        <p:sp>
          <p:nvSpPr>
            <p:cNvPr name="TextBox 17" id="17"/>
            <p:cNvSpPr txBox="true"/>
            <p:nvPr/>
          </p:nvSpPr>
          <p:spPr>
            <a:xfrm rot="0">
              <a:off x="1797375" y="502649"/>
              <a:ext cx="7423868" cy="1389592"/>
            </a:xfrm>
            <a:prstGeom prst="rect">
              <a:avLst/>
            </a:prstGeom>
          </p:spPr>
          <p:txBody>
            <a:bodyPr anchor="t" rtlCol="false" tIns="0" lIns="0" bIns="0" rIns="0">
              <a:spAutoFit/>
            </a:bodyPr>
            <a:lstStyle/>
            <a:p>
              <a:pPr>
                <a:lnSpc>
                  <a:spcPts val="2800"/>
                </a:lnSpc>
              </a:pPr>
              <a:r>
                <a:rPr lang="en-US" sz="2000" spc="200">
                  <a:solidFill>
                    <a:srgbClr val="FFFFFF"/>
                  </a:solidFill>
                  <a:latin typeface="Lato Bold"/>
                </a:rPr>
                <a:t>API PARA MANTENIMIENTO DE LA DATA BASE</a:t>
              </a:r>
            </a:p>
            <a:p>
              <a:pPr marL="0" indent="0" lvl="0">
                <a:lnSpc>
                  <a:spcPts val="2800"/>
                </a:lnSpc>
              </a:pPr>
            </a:p>
          </p:txBody>
        </p:sp>
        <p:sp>
          <p:nvSpPr>
            <p:cNvPr name="TextBox 18" id="18"/>
            <p:cNvSpPr txBox="true"/>
            <p:nvPr/>
          </p:nvSpPr>
          <p:spPr>
            <a:xfrm rot="0">
              <a:off x="627608" y="293099"/>
              <a:ext cx="971880" cy="811742"/>
            </a:xfrm>
            <a:prstGeom prst="rect">
              <a:avLst/>
            </a:prstGeom>
          </p:spPr>
          <p:txBody>
            <a:bodyPr anchor="t" rtlCol="false" tIns="0" lIns="0" bIns="0" rIns="0">
              <a:spAutoFit/>
            </a:bodyPr>
            <a:lstStyle/>
            <a:p>
              <a:pPr algn="ctr">
                <a:lnSpc>
                  <a:spcPts val="4900"/>
                </a:lnSpc>
              </a:pPr>
              <a:r>
                <a:rPr lang="en-US" sz="3500" spc="350">
                  <a:solidFill>
                    <a:srgbClr val="FFFFFF"/>
                  </a:solidFill>
                  <a:latin typeface="Poppins Bold"/>
                </a:rPr>
                <a:t>3</a:t>
              </a:r>
            </a:p>
          </p:txBody>
        </p:sp>
      </p:grpSp>
      <p:grpSp>
        <p:nvGrpSpPr>
          <p:cNvPr name="Group 19" id="19"/>
          <p:cNvGrpSpPr/>
          <p:nvPr/>
        </p:nvGrpSpPr>
        <p:grpSpPr>
          <a:xfrm rot="0">
            <a:off x="9438152" y="4001593"/>
            <a:ext cx="7386638" cy="1127037"/>
            <a:chOff x="0" y="0"/>
            <a:chExt cx="9848850" cy="1502715"/>
          </a:xfrm>
        </p:grpSpPr>
        <p:grpSp>
          <p:nvGrpSpPr>
            <p:cNvPr name="Group 20" id="20"/>
            <p:cNvGrpSpPr/>
            <p:nvPr/>
          </p:nvGrpSpPr>
          <p:grpSpPr>
            <a:xfrm rot="0">
              <a:off x="0" y="0"/>
              <a:ext cx="9848850" cy="1502715"/>
              <a:chOff x="0" y="0"/>
              <a:chExt cx="12543703" cy="1913890"/>
            </a:xfrm>
          </p:grpSpPr>
          <p:sp>
            <p:nvSpPr>
              <p:cNvPr name="Freeform 21" id="21"/>
              <p:cNvSpPr/>
              <p:nvPr/>
            </p:nvSpPr>
            <p:spPr>
              <a:xfrm flipH="false" flipV="false" rot="0">
                <a:off x="0" y="0"/>
                <a:ext cx="12543703" cy="1913890"/>
              </a:xfrm>
              <a:custGeom>
                <a:avLst/>
                <a:gdLst/>
                <a:ahLst/>
                <a:cxnLst/>
                <a:rect r="r" b="b" t="t" l="l"/>
                <a:pathLst>
                  <a:path h="1913890" w="12543703">
                    <a:moveTo>
                      <a:pt x="12543703" y="956945"/>
                    </a:moveTo>
                    <a:cubicBezTo>
                      <a:pt x="12543703" y="1485392"/>
                      <a:pt x="12115332" y="1913890"/>
                      <a:pt x="11586758" y="1913890"/>
                    </a:cubicBezTo>
                    <a:lnTo>
                      <a:pt x="956945" y="1913890"/>
                    </a:lnTo>
                    <a:cubicBezTo>
                      <a:pt x="428371" y="1913890"/>
                      <a:pt x="0" y="1485392"/>
                      <a:pt x="0" y="956945"/>
                    </a:cubicBezTo>
                    <a:cubicBezTo>
                      <a:pt x="0" y="428371"/>
                      <a:pt x="428371" y="0"/>
                      <a:pt x="956945" y="0"/>
                    </a:cubicBezTo>
                    <a:lnTo>
                      <a:pt x="11586758" y="0"/>
                    </a:lnTo>
                    <a:cubicBezTo>
                      <a:pt x="12115205" y="0"/>
                      <a:pt x="12543703" y="428371"/>
                      <a:pt x="12543703" y="956945"/>
                    </a:cubicBezTo>
                    <a:close/>
                  </a:path>
                </a:pathLst>
              </a:custGeom>
              <a:solidFill>
                <a:srgbClr val="2B4A9D"/>
              </a:solidFill>
            </p:spPr>
          </p:sp>
        </p:grpSp>
        <p:sp>
          <p:nvSpPr>
            <p:cNvPr name="TextBox 22" id="22"/>
            <p:cNvSpPr txBox="true"/>
            <p:nvPr/>
          </p:nvSpPr>
          <p:spPr>
            <a:xfrm rot="0">
              <a:off x="1797375" y="502649"/>
              <a:ext cx="7423868" cy="449792"/>
            </a:xfrm>
            <a:prstGeom prst="rect">
              <a:avLst/>
            </a:prstGeom>
          </p:spPr>
          <p:txBody>
            <a:bodyPr anchor="t" rtlCol="false" tIns="0" lIns="0" bIns="0" rIns="0">
              <a:spAutoFit/>
            </a:bodyPr>
            <a:lstStyle/>
            <a:p>
              <a:pPr marL="0" indent="0" lvl="0">
                <a:lnSpc>
                  <a:spcPts val="2800"/>
                </a:lnSpc>
              </a:pPr>
              <a:r>
                <a:rPr lang="en-US" sz="2000" spc="200">
                  <a:solidFill>
                    <a:srgbClr val="FFFFFF"/>
                  </a:solidFill>
                  <a:latin typeface="Lato Bold"/>
                </a:rPr>
                <a:t>MODELO DE PREDICCIÓN</a:t>
              </a:r>
            </a:p>
          </p:txBody>
        </p:sp>
        <p:sp>
          <p:nvSpPr>
            <p:cNvPr name="TextBox 23" id="23"/>
            <p:cNvSpPr txBox="true"/>
            <p:nvPr/>
          </p:nvSpPr>
          <p:spPr>
            <a:xfrm rot="0">
              <a:off x="627608" y="293099"/>
              <a:ext cx="971880" cy="811742"/>
            </a:xfrm>
            <a:prstGeom prst="rect">
              <a:avLst/>
            </a:prstGeom>
          </p:spPr>
          <p:txBody>
            <a:bodyPr anchor="t" rtlCol="false" tIns="0" lIns="0" bIns="0" rIns="0">
              <a:spAutoFit/>
            </a:bodyPr>
            <a:lstStyle/>
            <a:p>
              <a:pPr algn="ctr">
                <a:lnSpc>
                  <a:spcPts val="4900"/>
                </a:lnSpc>
              </a:pPr>
              <a:r>
                <a:rPr lang="en-US" sz="3500" spc="350">
                  <a:solidFill>
                    <a:srgbClr val="FFFFFF"/>
                  </a:solidFill>
                  <a:latin typeface="Poppins Bold"/>
                </a:rPr>
                <a:t>4</a:t>
              </a:r>
            </a:p>
          </p:txBody>
        </p:sp>
      </p:grpSp>
      <p:grpSp>
        <p:nvGrpSpPr>
          <p:cNvPr name="Group 24" id="24"/>
          <p:cNvGrpSpPr/>
          <p:nvPr/>
        </p:nvGrpSpPr>
        <p:grpSpPr>
          <a:xfrm rot="0">
            <a:off x="9438152" y="5713855"/>
            <a:ext cx="7561578" cy="1127037"/>
            <a:chOff x="0" y="0"/>
            <a:chExt cx="10082104" cy="1502715"/>
          </a:xfrm>
        </p:grpSpPr>
        <p:grpSp>
          <p:nvGrpSpPr>
            <p:cNvPr name="Group 25" id="25"/>
            <p:cNvGrpSpPr/>
            <p:nvPr/>
          </p:nvGrpSpPr>
          <p:grpSpPr>
            <a:xfrm rot="0">
              <a:off x="0" y="0"/>
              <a:ext cx="10082104" cy="1502715"/>
              <a:chOff x="0" y="0"/>
              <a:chExt cx="12840780" cy="1913890"/>
            </a:xfrm>
          </p:grpSpPr>
          <p:sp>
            <p:nvSpPr>
              <p:cNvPr name="Freeform 26" id="26"/>
              <p:cNvSpPr/>
              <p:nvPr/>
            </p:nvSpPr>
            <p:spPr>
              <a:xfrm flipH="false" flipV="false" rot="0">
                <a:off x="0" y="0"/>
                <a:ext cx="12840780" cy="1913890"/>
              </a:xfrm>
              <a:custGeom>
                <a:avLst/>
                <a:gdLst/>
                <a:ahLst/>
                <a:cxnLst/>
                <a:rect r="r" b="b" t="t" l="l"/>
                <a:pathLst>
                  <a:path h="1913890" w="12840780">
                    <a:moveTo>
                      <a:pt x="12840780" y="956945"/>
                    </a:moveTo>
                    <a:cubicBezTo>
                      <a:pt x="12840780" y="1485392"/>
                      <a:pt x="12412409" y="1913890"/>
                      <a:pt x="11883835" y="1913890"/>
                    </a:cubicBezTo>
                    <a:lnTo>
                      <a:pt x="956945" y="1913890"/>
                    </a:lnTo>
                    <a:cubicBezTo>
                      <a:pt x="428371" y="1913890"/>
                      <a:pt x="0" y="1485392"/>
                      <a:pt x="0" y="956945"/>
                    </a:cubicBezTo>
                    <a:cubicBezTo>
                      <a:pt x="0" y="428371"/>
                      <a:pt x="428371" y="0"/>
                      <a:pt x="956945" y="0"/>
                    </a:cubicBezTo>
                    <a:lnTo>
                      <a:pt x="11883835" y="0"/>
                    </a:lnTo>
                    <a:cubicBezTo>
                      <a:pt x="12412282" y="0"/>
                      <a:pt x="12840780" y="428371"/>
                      <a:pt x="12840780" y="956945"/>
                    </a:cubicBezTo>
                    <a:close/>
                  </a:path>
                </a:pathLst>
              </a:custGeom>
              <a:solidFill>
                <a:srgbClr val="00296A"/>
              </a:solidFill>
            </p:spPr>
          </p:sp>
        </p:grpSp>
        <p:sp>
          <p:nvSpPr>
            <p:cNvPr name="TextBox 27" id="27"/>
            <p:cNvSpPr txBox="true"/>
            <p:nvPr/>
          </p:nvSpPr>
          <p:spPr>
            <a:xfrm rot="0">
              <a:off x="1839943" y="502649"/>
              <a:ext cx="7599690" cy="449792"/>
            </a:xfrm>
            <a:prstGeom prst="rect">
              <a:avLst/>
            </a:prstGeom>
          </p:spPr>
          <p:txBody>
            <a:bodyPr anchor="t" rtlCol="false" tIns="0" lIns="0" bIns="0" rIns="0">
              <a:spAutoFit/>
            </a:bodyPr>
            <a:lstStyle/>
            <a:p>
              <a:pPr marL="0" indent="0" lvl="0">
                <a:lnSpc>
                  <a:spcPts val="2800"/>
                </a:lnSpc>
              </a:pPr>
              <a:r>
                <a:rPr lang="en-US" sz="2000" spc="200">
                  <a:solidFill>
                    <a:srgbClr val="FFFFFF"/>
                  </a:solidFill>
                  <a:latin typeface="Lato Bold"/>
                </a:rPr>
                <a:t>CONCLUSIONES Y TRABAJOS FUTUROS</a:t>
              </a:r>
            </a:p>
          </p:txBody>
        </p:sp>
        <p:sp>
          <p:nvSpPr>
            <p:cNvPr name="TextBox 28" id="28"/>
            <p:cNvSpPr txBox="true"/>
            <p:nvPr/>
          </p:nvSpPr>
          <p:spPr>
            <a:xfrm rot="0">
              <a:off x="642472" y="293099"/>
              <a:ext cx="994898" cy="811742"/>
            </a:xfrm>
            <a:prstGeom prst="rect">
              <a:avLst/>
            </a:prstGeom>
          </p:spPr>
          <p:txBody>
            <a:bodyPr anchor="t" rtlCol="false" tIns="0" lIns="0" bIns="0" rIns="0">
              <a:spAutoFit/>
            </a:bodyPr>
            <a:lstStyle/>
            <a:p>
              <a:pPr algn="ctr">
                <a:lnSpc>
                  <a:spcPts val="4900"/>
                </a:lnSpc>
              </a:pPr>
              <a:r>
                <a:rPr lang="en-US" sz="3500" spc="350">
                  <a:solidFill>
                    <a:srgbClr val="FFFFFF"/>
                  </a:solidFill>
                  <a:latin typeface="Poppins Bold"/>
                </a:rPr>
                <a:t>5</a:t>
              </a:r>
            </a:p>
          </p:txBody>
        </p:sp>
      </p:grpSp>
      <p:sp>
        <p:nvSpPr>
          <p:cNvPr name="Freeform 29" id="29"/>
          <p:cNvSpPr/>
          <p:nvPr/>
        </p:nvSpPr>
        <p:spPr>
          <a:xfrm flipH="false" flipV="false" rot="0">
            <a:off x="15467015" y="7932372"/>
            <a:ext cx="1792285" cy="1241565"/>
          </a:xfrm>
          <a:custGeom>
            <a:avLst/>
            <a:gdLst/>
            <a:ahLst/>
            <a:cxnLst/>
            <a:rect r="r" b="b" t="t" l="l"/>
            <a:pathLst>
              <a:path h="1241565" w="1792285">
                <a:moveTo>
                  <a:pt x="0" y="0"/>
                </a:moveTo>
                <a:lnTo>
                  <a:pt x="1792285" y="0"/>
                </a:lnTo>
                <a:lnTo>
                  <a:pt x="1792285" y="1241565"/>
                </a:lnTo>
                <a:lnTo>
                  <a:pt x="0" y="12415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7016192">
            <a:off x="16235326" y="2270564"/>
            <a:ext cx="1528809" cy="1766481"/>
          </a:xfrm>
          <a:custGeom>
            <a:avLst/>
            <a:gdLst/>
            <a:ahLst/>
            <a:cxnLst/>
            <a:rect r="r" b="b" t="t" l="l"/>
            <a:pathLst>
              <a:path h="1766481" w="1528809">
                <a:moveTo>
                  <a:pt x="0" y="0"/>
                </a:moveTo>
                <a:lnTo>
                  <a:pt x="1528809" y="0"/>
                </a:lnTo>
                <a:lnTo>
                  <a:pt x="1528809" y="1766481"/>
                </a:lnTo>
                <a:lnTo>
                  <a:pt x="0" y="1766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1477384" y="1489638"/>
            <a:ext cx="15333231" cy="1250950"/>
          </a:xfrm>
          <a:prstGeom prst="rect">
            <a:avLst/>
          </a:prstGeom>
        </p:spPr>
        <p:txBody>
          <a:bodyPr anchor="t" rtlCol="false" tIns="0" lIns="0" bIns="0" rIns="0">
            <a:spAutoFit/>
          </a:bodyPr>
          <a:lstStyle/>
          <a:p>
            <a:pPr algn="ctr" marL="0" indent="0" lvl="0">
              <a:lnSpc>
                <a:spcPts val="9799"/>
              </a:lnSpc>
            </a:pPr>
            <a:r>
              <a:rPr lang="en-US" sz="6999" spc="699">
                <a:solidFill>
                  <a:srgbClr val="00296A"/>
                </a:solidFill>
                <a:latin typeface="Poppins Bold"/>
              </a:rPr>
              <a:t>INDICE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73828" y="6678429"/>
            <a:ext cx="3347655" cy="3608571"/>
            <a:chOff x="0" y="0"/>
            <a:chExt cx="1204093" cy="1297940"/>
          </a:xfrm>
        </p:grpSpPr>
        <p:sp>
          <p:nvSpPr>
            <p:cNvPr name="Freeform 3" id="3"/>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
        <p:nvSpPr>
          <p:cNvPr name="Freeform 4" id="4"/>
          <p:cNvSpPr/>
          <p:nvPr/>
        </p:nvSpPr>
        <p:spPr>
          <a:xfrm flipH="false" flipV="false" rot="0">
            <a:off x="6377516" y="539688"/>
            <a:ext cx="11427914" cy="4212204"/>
          </a:xfrm>
          <a:custGeom>
            <a:avLst/>
            <a:gdLst/>
            <a:ahLst/>
            <a:cxnLst/>
            <a:rect r="r" b="b" t="t" l="l"/>
            <a:pathLst>
              <a:path h="4212204" w="11427914">
                <a:moveTo>
                  <a:pt x="0" y="0"/>
                </a:moveTo>
                <a:lnTo>
                  <a:pt x="11427914" y="0"/>
                </a:lnTo>
                <a:lnTo>
                  <a:pt x="11427914" y="4212204"/>
                </a:lnTo>
                <a:lnTo>
                  <a:pt x="0" y="4212204"/>
                </a:lnTo>
                <a:lnTo>
                  <a:pt x="0" y="0"/>
                </a:lnTo>
                <a:close/>
              </a:path>
            </a:pathLst>
          </a:custGeom>
          <a:blipFill>
            <a:blip r:embed="rId2"/>
            <a:stretch>
              <a:fillRect l="0" t="-33899" r="-8910" b="0"/>
            </a:stretch>
          </a:blipFill>
        </p:spPr>
      </p:sp>
      <p:sp>
        <p:nvSpPr>
          <p:cNvPr name="Freeform 5" id="5"/>
          <p:cNvSpPr/>
          <p:nvPr/>
        </p:nvSpPr>
        <p:spPr>
          <a:xfrm flipH="false" flipV="false" rot="0">
            <a:off x="6377516" y="4795018"/>
            <a:ext cx="11427914" cy="5462570"/>
          </a:xfrm>
          <a:custGeom>
            <a:avLst/>
            <a:gdLst/>
            <a:ahLst/>
            <a:cxnLst/>
            <a:rect r="r" b="b" t="t" l="l"/>
            <a:pathLst>
              <a:path h="5462570" w="11427914">
                <a:moveTo>
                  <a:pt x="0" y="0"/>
                </a:moveTo>
                <a:lnTo>
                  <a:pt x="11427914" y="0"/>
                </a:lnTo>
                <a:lnTo>
                  <a:pt x="11427914" y="5462570"/>
                </a:lnTo>
                <a:lnTo>
                  <a:pt x="0" y="5462570"/>
                </a:lnTo>
                <a:lnTo>
                  <a:pt x="0" y="0"/>
                </a:lnTo>
                <a:close/>
              </a:path>
            </a:pathLst>
          </a:custGeom>
          <a:blipFill>
            <a:blip r:embed="rId3"/>
            <a:stretch>
              <a:fillRect l="0" t="0" r="0" b="0"/>
            </a:stretch>
          </a:blipFill>
        </p:spPr>
      </p:sp>
      <p:sp>
        <p:nvSpPr>
          <p:cNvPr name="Freeform 6" id="6"/>
          <p:cNvSpPr/>
          <p:nvPr/>
        </p:nvSpPr>
        <p:spPr>
          <a:xfrm flipH="false" flipV="false" rot="0">
            <a:off x="17361344" y="594082"/>
            <a:ext cx="926656" cy="1349943"/>
          </a:xfrm>
          <a:custGeom>
            <a:avLst/>
            <a:gdLst/>
            <a:ahLst/>
            <a:cxnLst/>
            <a:rect r="r" b="b" t="t" l="l"/>
            <a:pathLst>
              <a:path h="1349943" w="926656">
                <a:moveTo>
                  <a:pt x="0" y="0"/>
                </a:moveTo>
                <a:lnTo>
                  <a:pt x="926656" y="0"/>
                </a:lnTo>
                <a:lnTo>
                  <a:pt x="926656" y="1349943"/>
                </a:lnTo>
                <a:lnTo>
                  <a:pt x="0" y="1349943"/>
                </a:lnTo>
                <a:lnTo>
                  <a:pt x="0" y="0"/>
                </a:lnTo>
                <a:close/>
              </a:path>
            </a:pathLst>
          </a:custGeom>
          <a:blipFill>
            <a:blip r:embed="rId4"/>
            <a:stretch>
              <a:fillRect l="0" t="0" r="0" b="0"/>
            </a:stretch>
          </a:blipFill>
        </p:spPr>
      </p:sp>
      <p:sp>
        <p:nvSpPr>
          <p:cNvPr name="TextBox 7" id="7"/>
          <p:cNvSpPr txBox="true"/>
          <p:nvPr/>
        </p:nvSpPr>
        <p:spPr>
          <a:xfrm rot="0">
            <a:off x="1673828" y="971550"/>
            <a:ext cx="3802524" cy="1114425"/>
          </a:xfrm>
          <a:prstGeom prst="rect">
            <a:avLst/>
          </a:prstGeom>
        </p:spPr>
        <p:txBody>
          <a:bodyPr anchor="t" rtlCol="false" tIns="0" lIns="0" bIns="0" rIns="0">
            <a:spAutoFit/>
          </a:bodyPr>
          <a:lstStyle/>
          <a:p>
            <a:pPr marL="0" indent="0" lvl="0">
              <a:lnSpc>
                <a:spcPts val="8399"/>
              </a:lnSpc>
            </a:pPr>
            <a:r>
              <a:rPr lang="en-US" sz="6999" spc="699">
                <a:solidFill>
                  <a:srgbClr val="00296A"/>
                </a:solidFill>
                <a:latin typeface="Poppins Bold"/>
              </a:rPr>
              <a:t>A.LIQ.</a:t>
            </a:r>
          </a:p>
        </p:txBody>
      </p:sp>
      <p:sp>
        <p:nvSpPr>
          <p:cNvPr name="TextBox 8" id="8"/>
          <p:cNvSpPr txBox="true"/>
          <p:nvPr/>
        </p:nvSpPr>
        <p:spPr>
          <a:xfrm rot="0">
            <a:off x="817702" y="3127531"/>
            <a:ext cx="5514776" cy="4003362"/>
          </a:xfrm>
          <a:prstGeom prst="rect">
            <a:avLst/>
          </a:prstGeom>
        </p:spPr>
        <p:txBody>
          <a:bodyPr anchor="t" rtlCol="false" tIns="0" lIns="0" bIns="0" rIns="0">
            <a:spAutoFit/>
          </a:bodyPr>
          <a:lstStyle/>
          <a:p>
            <a:pPr>
              <a:lnSpc>
                <a:spcPts val="2632"/>
              </a:lnSpc>
            </a:pPr>
            <a:r>
              <a:rPr lang="en-US" sz="2024" spc="202">
                <a:solidFill>
                  <a:srgbClr val="00296A"/>
                </a:solidFill>
                <a:latin typeface="Lato Bold"/>
              </a:rPr>
              <a:t>LOS EMPLEADOS CON MENOR ANTIGUEDAD SE ENCUENTRAN EN EL ÁREA S5. EN EL ÁREA S6 SE OBSERVA QUE EXISTE UNA INCIDENCIA REDUCIDA DE RENUNCIAS.  ESTE PATRÓN SUGIERE UNA MAYOR RETENCIÓN DE EMPLEADOS EN DICHA ÁREA POSIBLEMENTE ATRIBUIBLE A CONDICIONES LABORALES FAVORABLES.</a:t>
            </a:r>
          </a:p>
          <a:p>
            <a:pPr>
              <a:lnSpc>
                <a:spcPts val="2632"/>
              </a:lnSpc>
            </a:pPr>
          </a:p>
          <a:p>
            <a:pPr marL="0" indent="0" lvl="0">
              <a:lnSpc>
                <a:spcPts val="2632"/>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sometric Geometric 3d Objects And Lines"/>
          <p:cNvSpPr/>
          <p:nvPr/>
        </p:nvSpPr>
        <p:spPr>
          <a:xfrm flipH="false" flipV="false" rot="-401853">
            <a:off x="11624694" y="724926"/>
            <a:ext cx="8493403" cy="2486251"/>
          </a:xfrm>
          <a:custGeom>
            <a:avLst/>
            <a:gdLst/>
            <a:ahLst/>
            <a:cxnLst/>
            <a:rect r="r" b="b" t="t" l="l"/>
            <a:pathLst>
              <a:path h="2486251" w="8493403">
                <a:moveTo>
                  <a:pt x="0" y="0"/>
                </a:moveTo>
                <a:lnTo>
                  <a:pt x="8493403" y="0"/>
                </a:lnTo>
                <a:lnTo>
                  <a:pt x="8493403" y="2486250"/>
                </a:lnTo>
                <a:lnTo>
                  <a:pt x="0" y="2486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8864" y="2581987"/>
            <a:ext cx="17569136" cy="7868392"/>
          </a:xfrm>
          <a:custGeom>
            <a:avLst/>
            <a:gdLst/>
            <a:ahLst/>
            <a:cxnLst/>
            <a:rect r="r" b="b" t="t" l="l"/>
            <a:pathLst>
              <a:path h="7868392" w="17569136">
                <a:moveTo>
                  <a:pt x="0" y="0"/>
                </a:moveTo>
                <a:lnTo>
                  <a:pt x="17569136" y="0"/>
                </a:lnTo>
                <a:lnTo>
                  <a:pt x="17569136" y="7868391"/>
                </a:lnTo>
                <a:lnTo>
                  <a:pt x="0" y="7868391"/>
                </a:lnTo>
                <a:lnTo>
                  <a:pt x="0" y="0"/>
                </a:lnTo>
                <a:close/>
              </a:path>
            </a:pathLst>
          </a:custGeom>
          <a:blipFill>
            <a:blip r:embed="rId4"/>
            <a:stretch>
              <a:fillRect l="-2458" t="-16774" r="0" b="0"/>
            </a:stretch>
          </a:blipFill>
        </p:spPr>
      </p:sp>
      <p:sp>
        <p:nvSpPr>
          <p:cNvPr name="TextBox 4" id="4"/>
          <p:cNvSpPr txBox="true"/>
          <p:nvPr/>
        </p:nvSpPr>
        <p:spPr>
          <a:xfrm rot="0">
            <a:off x="718864" y="509588"/>
            <a:ext cx="15152531" cy="981075"/>
          </a:xfrm>
          <a:prstGeom prst="rect">
            <a:avLst/>
          </a:prstGeom>
        </p:spPr>
        <p:txBody>
          <a:bodyPr anchor="t" rtlCol="false" tIns="0" lIns="0" bIns="0" rIns="0">
            <a:spAutoFit/>
          </a:bodyPr>
          <a:lstStyle/>
          <a:p>
            <a:pPr marL="0" indent="0" lvl="0">
              <a:lnSpc>
                <a:spcPts val="7282"/>
              </a:lnSpc>
            </a:pPr>
            <a:r>
              <a:rPr lang="en-US" sz="6069" spc="606">
                <a:solidFill>
                  <a:srgbClr val="00296A"/>
                </a:solidFill>
                <a:latin typeface="Poppins Bold"/>
              </a:rPr>
              <a:t>BANDAS SALARIALES EN S6</a:t>
            </a:r>
          </a:p>
        </p:txBody>
      </p:sp>
      <p:sp>
        <p:nvSpPr>
          <p:cNvPr name="TextBox 5" id="5"/>
          <p:cNvSpPr txBox="true"/>
          <p:nvPr/>
        </p:nvSpPr>
        <p:spPr>
          <a:xfrm rot="0">
            <a:off x="386125" y="1664672"/>
            <a:ext cx="8757875" cy="568657"/>
          </a:xfrm>
          <a:prstGeom prst="rect">
            <a:avLst/>
          </a:prstGeom>
        </p:spPr>
        <p:txBody>
          <a:bodyPr anchor="t" rtlCol="false" tIns="0" lIns="0" bIns="0" rIns="0">
            <a:spAutoFit/>
          </a:bodyPr>
          <a:lstStyle/>
          <a:p>
            <a:pPr algn="ctr" marL="0" indent="0" lvl="0">
              <a:lnSpc>
                <a:spcPts val="2256"/>
              </a:lnSpc>
            </a:pPr>
            <a:r>
              <a:rPr lang="en-US" sz="1611" spc="161">
                <a:solidFill>
                  <a:srgbClr val="00296A"/>
                </a:solidFill>
                <a:latin typeface="Lato Bold"/>
              </a:rPr>
              <a:t>EN EL GRUPO S6, LAS BANDAS CON MENOS RENUNCIAS SON E4 Y SL1. ESTAS TAMBIÉN TIENEN MAYOR ANTIGUEDAD EN COMPARACIÓN A E3.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857256"/>
            <a:ext cx="16376455" cy="7642346"/>
          </a:xfrm>
          <a:custGeom>
            <a:avLst/>
            <a:gdLst/>
            <a:ahLst/>
            <a:cxnLst/>
            <a:rect r="r" b="b" t="t" l="l"/>
            <a:pathLst>
              <a:path h="7642346" w="16376455">
                <a:moveTo>
                  <a:pt x="0" y="0"/>
                </a:moveTo>
                <a:lnTo>
                  <a:pt x="16376455" y="0"/>
                </a:lnTo>
                <a:lnTo>
                  <a:pt x="16376455" y="7642346"/>
                </a:lnTo>
                <a:lnTo>
                  <a:pt x="0" y="7642346"/>
                </a:lnTo>
                <a:lnTo>
                  <a:pt x="0" y="0"/>
                </a:lnTo>
                <a:close/>
              </a:path>
            </a:pathLst>
          </a:custGeom>
          <a:blipFill>
            <a:blip r:embed="rId2"/>
            <a:stretch>
              <a:fillRect l="0" t="0" r="0" b="0"/>
            </a:stretch>
          </a:blipFill>
        </p:spPr>
      </p:sp>
      <p:grpSp>
        <p:nvGrpSpPr>
          <p:cNvPr name="Group 3" id="3"/>
          <p:cNvGrpSpPr/>
          <p:nvPr/>
        </p:nvGrpSpPr>
        <p:grpSpPr>
          <a:xfrm rot="-10800000">
            <a:off x="-1673828" y="6678429"/>
            <a:ext cx="3347655" cy="3608571"/>
            <a:chOff x="0" y="0"/>
            <a:chExt cx="1204093" cy="1297940"/>
          </a:xfrm>
        </p:grpSpPr>
        <p:sp>
          <p:nvSpPr>
            <p:cNvPr name="Freeform 4" id="4"/>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
        <p:nvSpPr>
          <p:cNvPr name="TextBox 5" id="5"/>
          <p:cNvSpPr txBox="true"/>
          <p:nvPr/>
        </p:nvSpPr>
        <p:spPr>
          <a:xfrm rot="0">
            <a:off x="1028700" y="971550"/>
            <a:ext cx="4447651" cy="1114425"/>
          </a:xfrm>
          <a:prstGeom prst="rect">
            <a:avLst/>
          </a:prstGeom>
        </p:spPr>
        <p:txBody>
          <a:bodyPr anchor="t" rtlCol="false" tIns="0" lIns="0" bIns="0" rIns="0">
            <a:spAutoFit/>
          </a:bodyPr>
          <a:lstStyle/>
          <a:p>
            <a:pPr marL="0" indent="0" lvl="0">
              <a:lnSpc>
                <a:spcPts val="8399"/>
              </a:lnSpc>
            </a:pPr>
            <a:r>
              <a:rPr lang="en-US" sz="6999" spc="699">
                <a:solidFill>
                  <a:srgbClr val="00296A"/>
                </a:solidFill>
                <a:latin typeface="Poppins Bold"/>
              </a:rPr>
              <a:t>TURNOS </a:t>
            </a:r>
          </a:p>
        </p:txBody>
      </p:sp>
      <p:sp>
        <p:nvSpPr>
          <p:cNvPr name="TextBox 6" id="6"/>
          <p:cNvSpPr txBox="true"/>
          <p:nvPr/>
        </p:nvSpPr>
        <p:spPr>
          <a:xfrm rot="0">
            <a:off x="6297931" y="482994"/>
            <a:ext cx="11557039" cy="1976538"/>
          </a:xfrm>
          <a:prstGeom prst="rect">
            <a:avLst/>
          </a:prstGeom>
        </p:spPr>
        <p:txBody>
          <a:bodyPr anchor="t" rtlCol="false" tIns="0" lIns="0" bIns="0" rIns="0">
            <a:spAutoFit/>
          </a:bodyPr>
          <a:lstStyle/>
          <a:p>
            <a:pPr marL="0" indent="0" lvl="0">
              <a:lnSpc>
                <a:spcPts val="3187"/>
              </a:lnSpc>
            </a:pPr>
            <a:r>
              <a:rPr lang="en-US" sz="2451" spc="245">
                <a:solidFill>
                  <a:srgbClr val="00296A"/>
                </a:solidFill>
                <a:latin typeface="Lato Bold"/>
              </a:rPr>
              <a:t>HAY MENOS RENUNCIAS EN JT021800 Y JF050600.  EL TURNO CON MENOS RENUNCIAS JT021800 PRESENTA LAS BANDAS SALARIALES DNO Y DO, AMBAS DENTRO DEL ÁREA S5 Y CON UN REGISTRO DE POCA ANTIGUEDAD. POR LO QUE NO SE CONSIDERA UNA OPCIÓN VIABLE DE DESARROLLO.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73828" y="6678429"/>
            <a:ext cx="3347655" cy="3608571"/>
            <a:chOff x="0" y="0"/>
            <a:chExt cx="1204093" cy="1297940"/>
          </a:xfrm>
        </p:grpSpPr>
        <p:sp>
          <p:nvSpPr>
            <p:cNvPr name="Freeform 3" id="3"/>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
        <p:nvSpPr>
          <p:cNvPr name="Freeform 4" id="4"/>
          <p:cNvSpPr/>
          <p:nvPr/>
        </p:nvSpPr>
        <p:spPr>
          <a:xfrm flipH="false" flipV="false" rot="0">
            <a:off x="7159146" y="318883"/>
            <a:ext cx="11223498" cy="4978560"/>
          </a:xfrm>
          <a:custGeom>
            <a:avLst/>
            <a:gdLst/>
            <a:ahLst/>
            <a:cxnLst/>
            <a:rect r="r" b="b" t="t" l="l"/>
            <a:pathLst>
              <a:path h="4978560" w="11223498">
                <a:moveTo>
                  <a:pt x="0" y="0"/>
                </a:moveTo>
                <a:lnTo>
                  <a:pt x="11223498" y="0"/>
                </a:lnTo>
                <a:lnTo>
                  <a:pt x="11223498" y="4978561"/>
                </a:lnTo>
                <a:lnTo>
                  <a:pt x="0" y="4978561"/>
                </a:lnTo>
                <a:lnTo>
                  <a:pt x="0" y="0"/>
                </a:lnTo>
                <a:close/>
              </a:path>
            </a:pathLst>
          </a:custGeom>
          <a:blipFill>
            <a:blip r:embed="rId2"/>
            <a:stretch>
              <a:fillRect l="-3809" t="-13925" r="0" b="-6787"/>
            </a:stretch>
          </a:blipFill>
        </p:spPr>
      </p:sp>
      <p:sp>
        <p:nvSpPr>
          <p:cNvPr name="Freeform 5" id="5"/>
          <p:cNvSpPr/>
          <p:nvPr/>
        </p:nvSpPr>
        <p:spPr>
          <a:xfrm flipH="false" flipV="false" rot="0">
            <a:off x="7159146" y="5233457"/>
            <a:ext cx="11126012" cy="5044018"/>
          </a:xfrm>
          <a:custGeom>
            <a:avLst/>
            <a:gdLst/>
            <a:ahLst/>
            <a:cxnLst/>
            <a:rect r="r" b="b" t="t" l="l"/>
            <a:pathLst>
              <a:path h="5044018" w="11126012">
                <a:moveTo>
                  <a:pt x="0" y="0"/>
                </a:moveTo>
                <a:lnTo>
                  <a:pt x="11126011" y="0"/>
                </a:lnTo>
                <a:lnTo>
                  <a:pt x="11126011" y="5044018"/>
                </a:lnTo>
                <a:lnTo>
                  <a:pt x="0" y="5044018"/>
                </a:lnTo>
                <a:lnTo>
                  <a:pt x="0" y="0"/>
                </a:lnTo>
                <a:close/>
              </a:path>
            </a:pathLst>
          </a:custGeom>
          <a:blipFill>
            <a:blip r:embed="rId3"/>
            <a:stretch>
              <a:fillRect l="-4668" t="-17330" r="0" b="0"/>
            </a:stretch>
          </a:blipFill>
        </p:spPr>
      </p:sp>
      <p:sp>
        <p:nvSpPr>
          <p:cNvPr name="TextBox 6" id="6"/>
          <p:cNvSpPr txBox="true"/>
          <p:nvPr/>
        </p:nvSpPr>
        <p:spPr>
          <a:xfrm rot="0">
            <a:off x="1342260" y="1199939"/>
            <a:ext cx="4447651" cy="1114425"/>
          </a:xfrm>
          <a:prstGeom prst="rect">
            <a:avLst/>
          </a:prstGeom>
        </p:spPr>
        <p:txBody>
          <a:bodyPr anchor="t" rtlCol="false" tIns="0" lIns="0" bIns="0" rIns="0">
            <a:spAutoFit/>
          </a:bodyPr>
          <a:lstStyle/>
          <a:p>
            <a:pPr marL="0" indent="0" lvl="0">
              <a:lnSpc>
                <a:spcPts val="8399"/>
              </a:lnSpc>
            </a:pPr>
            <a:r>
              <a:rPr lang="en-US" sz="6999" spc="699">
                <a:solidFill>
                  <a:srgbClr val="00296A"/>
                </a:solidFill>
                <a:latin typeface="Poppins Bold"/>
              </a:rPr>
              <a:t>TURNOS </a:t>
            </a:r>
          </a:p>
        </p:txBody>
      </p:sp>
      <p:sp>
        <p:nvSpPr>
          <p:cNvPr name="TextBox 7" id="7"/>
          <p:cNvSpPr txBox="true"/>
          <p:nvPr/>
        </p:nvSpPr>
        <p:spPr>
          <a:xfrm rot="0">
            <a:off x="1028700" y="3428596"/>
            <a:ext cx="5857435" cy="4326870"/>
          </a:xfrm>
          <a:prstGeom prst="rect">
            <a:avLst/>
          </a:prstGeom>
        </p:spPr>
        <p:txBody>
          <a:bodyPr anchor="t" rtlCol="false" tIns="0" lIns="0" bIns="0" rIns="0">
            <a:spAutoFit/>
          </a:bodyPr>
          <a:lstStyle/>
          <a:p>
            <a:pPr>
              <a:lnSpc>
                <a:spcPts val="2667"/>
              </a:lnSpc>
            </a:pPr>
            <a:r>
              <a:rPr lang="en-US" sz="2051" spc="205">
                <a:solidFill>
                  <a:srgbClr val="00296A"/>
                </a:solidFill>
                <a:latin typeface="Lato Bold"/>
              </a:rPr>
              <a:t> EL TURNO CON MENOS RENUNCIAS </a:t>
            </a:r>
            <a:r>
              <a:rPr lang="en-US" sz="2051" spc="205">
                <a:solidFill>
                  <a:srgbClr val="2B4A9D"/>
                </a:solidFill>
                <a:latin typeface="Lato Bold"/>
              </a:rPr>
              <a:t>JT021800</a:t>
            </a:r>
            <a:r>
              <a:rPr lang="en-US" sz="2051" spc="205">
                <a:solidFill>
                  <a:srgbClr val="00296A"/>
                </a:solidFill>
                <a:latin typeface="Lato Bold"/>
              </a:rPr>
              <a:t> PRESENTA LAS BANDAS SALARIALES DNO Y DO, AMBAS DENTRO DEL ÁREA S5 Y CON UN REGISTRO DE POCA ANTIGUEDAD. POR LO QUE NO SE CONSIDERA UNA OPCIÓN VIABLE DE DESARROLLO.</a:t>
            </a:r>
          </a:p>
          <a:p>
            <a:pPr>
              <a:lnSpc>
                <a:spcPts val="2667"/>
              </a:lnSpc>
            </a:pPr>
          </a:p>
          <a:p>
            <a:pPr marL="0" indent="0" lvl="0">
              <a:lnSpc>
                <a:spcPts val="2667"/>
              </a:lnSpc>
            </a:pPr>
            <a:r>
              <a:rPr lang="en-US" sz="2051" spc="205">
                <a:solidFill>
                  <a:srgbClr val="00296A"/>
                </a:solidFill>
                <a:latin typeface="Lato Bold"/>
              </a:rPr>
              <a:t>EL TURNO </a:t>
            </a:r>
            <a:r>
              <a:rPr lang="en-US" sz="2051" spc="205">
                <a:solidFill>
                  <a:srgbClr val="2B4A9D"/>
                </a:solidFill>
                <a:latin typeface="Lato Bold"/>
              </a:rPr>
              <a:t>JF050600</a:t>
            </a:r>
            <a:r>
              <a:rPr lang="en-US" sz="2051" spc="205">
                <a:solidFill>
                  <a:srgbClr val="00296A"/>
                </a:solidFill>
                <a:latin typeface="Lato Bold"/>
              </a:rPr>
              <a:t> INCLUYE UN RANGO MÁS AMPLIO DE BANDA SALARIAL. EN ESTE DESTACA E3, PERTENECIENTE AL ÁREA S6 Y CON MAYOR ANTIGUEDAD.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sometric Geometric 3d Objects And Lines"/>
          <p:cNvSpPr/>
          <p:nvPr/>
        </p:nvSpPr>
        <p:spPr>
          <a:xfrm flipH="false" flipV="false" rot="6967509">
            <a:off x="-4954685" y="2324270"/>
            <a:ext cx="8669159" cy="2537699"/>
          </a:xfrm>
          <a:custGeom>
            <a:avLst/>
            <a:gdLst/>
            <a:ahLst/>
            <a:cxnLst/>
            <a:rect r="r" b="b" t="t" l="l"/>
            <a:pathLst>
              <a:path h="2537699" w="8669159">
                <a:moveTo>
                  <a:pt x="0" y="0"/>
                </a:moveTo>
                <a:lnTo>
                  <a:pt x="8669159" y="0"/>
                </a:lnTo>
                <a:lnTo>
                  <a:pt x="8669159" y="2537699"/>
                </a:lnTo>
                <a:lnTo>
                  <a:pt x="0" y="2537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4484" y="1999446"/>
            <a:ext cx="16464816" cy="8041801"/>
          </a:xfrm>
          <a:custGeom>
            <a:avLst/>
            <a:gdLst/>
            <a:ahLst/>
            <a:cxnLst/>
            <a:rect r="r" b="b" t="t" l="l"/>
            <a:pathLst>
              <a:path h="8041801" w="16464816">
                <a:moveTo>
                  <a:pt x="0" y="0"/>
                </a:moveTo>
                <a:lnTo>
                  <a:pt x="16464816" y="0"/>
                </a:lnTo>
                <a:lnTo>
                  <a:pt x="16464816" y="8041801"/>
                </a:lnTo>
                <a:lnTo>
                  <a:pt x="0" y="8041801"/>
                </a:lnTo>
                <a:lnTo>
                  <a:pt x="0" y="0"/>
                </a:lnTo>
                <a:close/>
              </a:path>
            </a:pathLst>
          </a:custGeom>
          <a:blipFill>
            <a:blip r:embed="rId4"/>
            <a:stretch>
              <a:fillRect l="0" t="0" r="0" b="0"/>
            </a:stretch>
          </a:blipFill>
        </p:spPr>
      </p:sp>
      <p:sp>
        <p:nvSpPr>
          <p:cNvPr name="TextBox 4" id="4"/>
          <p:cNvSpPr txBox="true"/>
          <p:nvPr/>
        </p:nvSpPr>
        <p:spPr>
          <a:xfrm rot="0">
            <a:off x="1662964" y="895350"/>
            <a:ext cx="14962072" cy="883209"/>
          </a:xfrm>
          <a:prstGeom prst="rect">
            <a:avLst/>
          </a:prstGeom>
        </p:spPr>
        <p:txBody>
          <a:bodyPr anchor="t" rtlCol="false" tIns="0" lIns="0" bIns="0" rIns="0">
            <a:spAutoFit/>
          </a:bodyPr>
          <a:lstStyle/>
          <a:p>
            <a:pPr algn="ctr" marL="0" indent="0" lvl="0">
              <a:lnSpc>
                <a:spcPts val="6969"/>
              </a:lnSpc>
              <a:spcBef>
                <a:spcPct val="0"/>
              </a:spcBef>
            </a:pPr>
            <a:r>
              <a:rPr lang="en-US" sz="4977" spc="497" u="none">
                <a:solidFill>
                  <a:srgbClr val="00296A"/>
                </a:solidFill>
                <a:latin typeface="Poppins Bold"/>
              </a:rPr>
              <a:t> GRUPOS DE PERSONAL</a:t>
            </a:r>
          </a:p>
        </p:txBody>
      </p:sp>
      <p:sp>
        <p:nvSpPr>
          <p:cNvPr name="TextBox 5" id="5"/>
          <p:cNvSpPr txBox="true"/>
          <p:nvPr/>
        </p:nvSpPr>
        <p:spPr>
          <a:xfrm rot="0">
            <a:off x="8042107" y="7995946"/>
            <a:ext cx="8582929" cy="1897222"/>
          </a:xfrm>
          <a:prstGeom prst="rect">
            <a:avLst/>
          </a:prstGeom>
        </p:spPr>
        <p:txBody>
          <a:bodyPr anchor="t" rtlCol="false" tIns="0" lIns="0" bIns="0" rIns="0">
            <a:spAutoFit/>
          </a:bodyPr>
          <a:lstStyle/>
          <a:p>
            <a:pPr>
              <a:lnSpc>
                <a:spcPts val="3053"/>
              </a:lnSpc>
            </a:pPr>
            <a:r>
              <a:rPr lang="en-US" sz="2181" spc="218">
                <a:solidFill>
                  <a:srgbClr val="00296A"/>
                </a:solidFill>
                <a:latin typeface="Lato Bold"/>
              </a:rPr>
              <a:t>LOS GRUPOS DE PERSONAL CON MENOS RENUNCIAS Y MAYOR ANTIGUEDAD SON MANAGERS E INDIRECT. AUNQUE EL GRUPO NON-EXEMPT PRESENTA POCAS RENUNCIAS, PRESENTA POCA ANTIGUEDAD.</a:t>
            </a:r>
          </a:p>
          <a:p>
            <a:pPr marL="0" indent="0" lvl="0">
              <a:lnSpc>
                <a:spcPts val="3053"/>
              </a:lnSpc>
              <a:spcBef>
                <a:spcPct val="0"/>
              </a:spcBef>
            </a:pPr>
          </a:p>
        </p:txBody>
      </p:sp>
      <p:sp>
        <p:nvSpPr>
          <p:cNvPr name="Freeform 6" id="6" descr="Isometric Geometric 3d Objects And Lines"/>
          <p:cNvSpPr/>
          <p:nvPr/>
        </p:nvSpPr>
        <p:spPr>
          <a:xfrm flipH="false" flipV="false" rot="-8719192">
            <a:off x="11282161" y="-1268850"/>
            <a:ext cx="8669159" cy="2537699"/>
          </a:xfrm>
          <a:custGeom>
            <a:avLst/>
            <a:gdLst/>
            <a:ahLst/>
            <a:cxnLst/>
            <a:rect r="r" b="b" t="t" l="l"/>
            <a:pathLst>
              <a:path h="2537699" w="8669159">
                <a:moveTo>
                  <a:pt x="0" y="0"/>
                </a:moveTo>
                <a:lnTo>
                  <a:pt x="8669159" y="0"/>
                </a:lnTo>
                <a:lnTo>
                  <a:pt x="8669159" y="2537700"/>
                </a:lnTo>
                <a:lnTo>
                  <a:pt x="0" y="2537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sometric Geometric 3d Objects And Lines"/>
          <p:cNvSpPr/>
          <p:nvPr/>
        </p:nvSpPr>
        <p:spPr>
          <a:xfrm flipH="false" flipV="false" rot="6967509">
            <a:off x="-4954685" y="2324270"/>
            <a:ext cx="8669159" cy="2537699"/>
          </a:xfrm>
          <a:custGeom>
            <a:avLst/>
            <a:gdLst/>
            <a:ahLst/>
            <a:cxnLst/>
            <a:rect r="r" b="b" t="t" l="l"/>
            <a:pathLst>
              <a:path h="2537699" w="8669159">
                <a:moveTo>
                  <a:pt x="0" y="0"/>
                </a:moveTo>
                <a:lnTo>
                  <a:pt x="8669159" y="0"/>
                </a:lnTo>
                <a:lnTo>
                  <a:pt x="8669159" y="2537699"/>
                </a:lnTo>
                <a:lnTo>
                  <a:pt x="0" y="2537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62964" y="895350"/>
            <a:ext cx="14962072" cy="883209"/>
          </a:xfrm>
          <a:prstGeom prst="rect">
            <a:avLst/>
          </a:prstGeom>
        </p:spPr>
        <p:txBody>
          <a:bodyPr anchor="t" rtlCol="false" tIns="0" lIns="0" bIns="0" rIns="0">
            <a:spAutoFit/>
          </a:bodyPr>
          <a:lstStyle/>
          <a:p>
            <a:pPr algn="ctr" marL="0" indent="0" lvl="0">
              <a:lnSpc>
                <a:spcPts val="6969"/>
              </a:lnSpc>
              <a:spcBef>
                <a:spcPct val="0"/>
              </a:spcBef>
            </a:pPr>
            <a:r>
              <a:rPr lang="en-US" sz="4977" spc="497" u="none">
                <a:solidFill>
                  <a:srgbClr val="00296A"/>
                </a:solidFill>
                <a:latin typeface="Poppins Bold"/>
              </a:rPr>
              <a:t> GRUPOS DE PERSONAL</a:t>
            </a:r>
          </a:p>
        </p:txBody>
      </p:sp>
      <p:sp>
        <p:nvSpPr>
          <p:cNvPr name="Freeform 4" id="4" descr="Isometric Geometric 3d Objects And Lines"/>
          <p:cNvSpPr/>
          <p:nvPr/>
        </p:nvSpPr>
        <p:spPr>
          <a:xfrm flipH="false" flipV="false" rot="-8719192">
            <a:off x="11282161" y="-1268850"/>
            <a:ext cx="8669159" cy="2537699"/>
          </a:xfrm>
          <a:custGeom>
            <a:avLst/>
            <a:gdLst/>
            <a:ahLst/>
            <a:cxnLst/>
            <a:rect r="r" b="b" t="t" l="l"/>
            <a:pathLst>
              <a:path h="2537699" w="8669159">
                <a:moveTo>
                  <a:pt x="0" y="0"/>
                </a:moveTo>
                <a:lnTo>
                  <a:pt x="8669159" y="0"/>
                </a:lnTo>
                <a:lnTo>
                  <a:pt x="8669159" y="2537700"/>
                </a:lnTo>
                <a:lnTo>
                  <a:pt x="0" y="2537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4430467"/>
            <a:ext cx="9030386" cy="5523656"/>
          </a:xfrm>
          <a:custGeom>
            <a:avLst/>
            <a:gdLst/>
            <a:ahLst/>
            <a:cxnLst/>
            <a:rect r="r" b="b" t="t" l="l"/>
            <a:pathLst>
              <a:path h="5523656" w="9030386">
                <a:moveTo>
                  <a:pt x="0" y="0"/>
                </a:moveTo>
                <a:lnTo>
                  <a:pt x="9030386" y="0"/>
                </a:lnTo>
                <a:lnTo>
                  <a:pt x="9030386" y="5523655"/>
                </a:lnTo>
                <a:lnTo>
                  <a:pt x="0" y="5523655"/>
                </a:lnTo>
                <a:lnTo>
                  <a:pt x="0" y="0"/>
                </a:lnTo>
                <a:close/>
              </a:path>
            </a:pathLst>
          </a:custGeom>
          <a:blipFill>
            <a:blip r:embed="rId4"/>
            <a:stretch>
              <a:fillRect l="-4541" t="0" r="-16489" b="0"/>
            </a:stretch>
          </a:blipFill>
        </p:spPr>
      </p:sp>
      <p:sp>
        <p:nvSpPr>
          <p:cNvPr name="Freeform 6" id="6"/>
          <p:cNvSpPr/>
          <p:nvPr/>
        </p:nvSpPr>
        <p:spPr>
          <a:xfrm flipH="false" flipV="false" rot="0">
            <a:off x="9058961" y="4430467"/>
            <a:ext cx="9294059" cy="5523656"/>
          </a:xfrm>
          <a:custGeom>
            <a:avLst/>
            <a:gdLst/>
            <a:ahLst/>
            <a:cxnLst/>
            <a:rect r="r" b="b" t="t" l="l"/>
            <a:pathLst>
              <a:path h="5523656" w="9294059">
                <a:moveTo>
                  <a:pt x="0" y="0"/>
                </a:moveTo>
                <a:lnTo>
                  <a:pt x="9294059" y="0"/>
                </a:lnTo>
                <a:lnTo>
                  <a:pt x="9294059" y="5523655"/>
                </a:lnTo>
                <a:lnTo>
                  <a:pt x="0" y="5523655"/>
                </a:lnTo>
                <a:lnTo>
                  <a:pt x="0" y="0"/>
                </a:lnTo>
                <a:close/>
              </a:path>
            </a:pathLst>
          </a:custGeom>
          <a:blipFill>
            <a:blip r:embed="rId5"/>
            <a:stretch>
              <a:fillRect l="-2564" t="0" r="-16170" b="0"/>
            </a:stretch>
          </a:blipFill>
        </p:spPr>
      </p:sp>
      <p:sp>
        <p:nvSpPr>
          <p:cNvPr name="Freeform 7" id="7"/>
          <p:cNvSpPr/>
          <p:nvPr/>
        </p:nvSpPr>
        <p:spPr>
          <a:xfrm flipH="false" flipV="false" rot="0">
            <a:off x="16911394" y="4478155"/>
            <a:ext cx="1088074" cy="664934"/>
          </a:xfrm>
          <a:custGeom>
            <a:avLst/>
            <a:gdLst/>
            <a:ahLst/>
            <a:cxnLst/>
            <a:rect r="r" b="b" t="t" l="l"/>
            <a:pathLst>
              <a:path h="664934" w="1088074">
                <a:moveTo>
                  <a:pt x="0" y="0"/>
                </a:moveTo>
                <a:lnTo>
                  <a:pt x="1088074" y="0"/>
                </a:lnTo>
                <a:lnTo>
                  <a:pt x="1088074" y="664934"/>
                </a:lnTo>
                <a:lnTo>
                  <a:pt x="0" y="664934"/>
                </a:lnTo>
                <a:lnTo>
                  <a:pt x="0" y="0"/>
                </a:lnTo>
                <a:close/>
              </a:path>
            </a:pathLst>
          </a:custGeom>
          <a:blipFill>
            <a:blip r:embed="rId6"/>
            <a:stretch>
              <a:fillRect l="0" t="0" r="0" b="0"/>
            </a:stretch>
          </a:blipFill>
        </p:spPr>
      </p:sp>
      <p:sp>
        <p:nvSpPr>
          <p:cNvPr name="Freeform 8" id="8"/>
          <p:cNvSpPr/>
          <p:nvPr/>
        </p:nvSpPr>
        <p:spPr>
          <a:xfrm flipH="false" flipV="false" rot="0">
            <a:off x="7854884" y="4549437"/>
            <a:ext cx="902377" cy="451188"/>
          </a:xfrm>
          <a:custGeom>
            <a:avLst/>
            <a:gdLst/>
            <a:ahLst/>
            <a:cxnLst/>
            <a:rect r="r" b="b" t="t" l="l"/>
            <a:pathLst>
              <a:path h="451188" w="902377">
                <a:moveTo>
                  <a:pt x="0" y="0"/>
                </a:moveTo>
                <a:lnTo>
                  <a:pt x="902377" y="0"/>
                </a:lnTo>
                <a:lnTo>
                  <a:pt x="902377" y="451188"/>
                </a:lnTo>
                <a:lnTo>
                  <a:pt x="0" y="451188"/>
                </a:lnTo>
                <a:lnTo>
                  <a:pt x="0" y="0"/>
                </a:lnTo>
                <a:close/>
              </a:path>
            </a:pathLst>
          </a:custGeom>
          <a:blipFill>
            <a:blip r:embed="rId7"/>
            <a:stretch>
              <a:fillRect l="0" t="0" r="0" b="0"/>
            </a:stretch>
          </a:blipFill>
        </p:spPr>
      </p:sp>
      <p:sp>
        <p:nvSpPr>
          <p:cNvPr name="TextBox 9" id="9"/>
          <p:cNvSpPr txBox="true"/>
          <p:nvPr/>
        </p:nvSpPr>
        <p:spPr>
          <a:xfrm rot="0">
            <a:off x="1662964" y="2469490"/>
            <a:ext cx="15248430" cy="1080612"/>
          </a:xfrm>
          <a:prstGeom prst="rect">
            <a:avLst/>
          </a:prstGeom>
        </p:spPr>
        <p:txBody>
          <a:bodyPr anchor="t" rtlCol="false" tIns="0" lIns="0" bIns="0" rIns="0">
            <a:spAutoFit/>
          </a:bodyPr>
          <a:lstStyle/>
          <a:p>
            <a:pPr algn="ctr">
              <a:lnSpc>
                <a:spcPts val="2913"/>
              </a:lnSpc>
            </a:pPr>
            <a:r>
              <a:rPr lang="en-US" sz="2081" spc="208">
                <a:solidFill>
                  <a:srgbClr val="00296A"/>
                </a:solidFill>
                <a:latin typeface="Lato Bold"/>
              </a:rPr>
              <a:t>LOS EMPLEADOS PRETENECIENTES AL GRUPO INDIRECT Y MANAGERS TIENEN TURNOS DE ADMINIST Y JF010600 SEGÚN LO ESTABLECIDO POR REGLAPHT. </a:t>
            </a:r>
          </a:p>
          <a:p>
            <a:pPr algn="ctr" marL="449339" indent="-224669" lvl="1">
              <a:lnSpc>
                <a:spcPts val="2913"/>
              </a:lnSpc>
              <a:buFont typeface="Arial"/>
              <a:buChar char="•"/>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73828" y="6678429"/>
            <a:ext cx="3347655" cy="3608571"/>
            <a:chOff x="0" y="0"/>
            <a:chExt cx="1204093" cy="1297940"/>
          </a:xfrm>
        </p:grpSpPr>
        <p:sp>
          <p:nvSpPr>
            <p:cNvPr name="Freeform 3" id="3"/>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
        <p:nvSpPr>
          <p:cNvPr name="Freeform 4" id="4"/>
          <p:cNvSpPr/>
          <p:nvPr/>
        </p:nvSpPr>
        <p:spPr>
          <a:xfrm flipH="false" flipV="false" rot="0">
            <a:off x="1673828" y="1806050"/>
            <a:ext cx="16421277" cy="7943401"/>
          </a:xfrm>
          <a:custGeom>
            <a:avLst/>
            <a:gdLst/>
            <a:ahLst/>
            <a:cxnLst/>
            <a:rect r="r" b="b" t="t" l="l"/>
            <a:pathLst>
              <a:path h="7943401" w="16421277">
                <a:moveTo>
                  <a:pt x="0" y="0"/>
                </a:moveTo>
                <a:lnTo>
                  <a:pt x="16421277" y="0"/>
                </a:lnTo>
                <a:lnTo>
                  <a:pt x="16421277" y="7943401"/>
                </a:lnTo>
                <a:lnTo>
                  <a:pt x="0" y="7943401"/>
                </a:lnTo>
                <a:lnTo>
                  <a:pt x="0" y="0"/>
                </a:lnTo>
                <a:close/>
              </a:path>
            </a:pathLst>
          </a:custGeom>
          <a:blipFill>
            <a:blip r:embed="rId2"/>
            <a:stretch>
              <a:fillRect l="0" t="0" r="0" b="0"/>
            </a:stretch>
          </a:blipFill>
        </p:spPr>
      </p:sp>
      <p:sp>
        <p:nvSpPr>
          <p:cNvPr name="TextBox 5" id="5"/>
          <p:cNvSpPr txBox="true"/>
          <p:nvPr/>
        </p:nvSpPr>
        <p:spPr>
          <a:xfrm rot="0">
            <a:off x="1866723" y="344564"/>
            <a:ext cx="10206502" cy="1085850"/>
          </a:xfrm>
          <a:prstGeom prst="rect">
            <a:avLst/>
          </a:prstGeom>
        </p:spPr>
        <p:txBody>
          <a:bodyPr anchor="t" rtlCol="false" tIns="0" lIns="0" bIns="0" rIns="0">
            <a:spAutoFit/>
          </a:bodyPr>
          <a:lstStyle/>
          <a:p>
            <a:pPr marL="0" indent="0" lvl="0">
              <a:lnSpc>
                <a:spcPts val="8040"/>
              </a:lnSpc>
            </a:pPr>
            <a:r>
              <a:rPr lang="en-US" sz="6700" spc="670">
                <a:solidFill>
                  <a:srgbClr val="00296A"/>
                </a:solidFill>
                <a:latin typeface="Poppins Bold"/>
              </a:rPr>
              <a:t> ÁREA</a:t>
            </a:r>
          </a:p>
        </p:txBody>
      </p:sp>
      <p:sp>
        <p:nvSpPr>
          <p:cNvPr name="TextBox 6" id="6"/>
          <p:cNvSpPr txBox="true"/>
          <p:nvPr/>
        </p:nvSpPr>
        <p:spPr>
          <a:xfrm rot="0">
            <a:off x="6359252" y="556226"/>
            <a:ext cx="9912389" cy="1030672"/>
          </a:xfrm>
          <a:prstGeom prst="rect">
            <a:avLst/>
          </a:prstGeom>
        </p:spPr>
        <p:txBody>
          <a:bodyPr anchor="t" rtlCol="false" tIns="0" lIns="0" bIns="0" rIns="0">
            <a:spAutoFit/>
          </a:bodyPr>
          <a:lstStyle/>
          <a:p>
            <a:pPr>
              <a:lnSpc>
                <a:spcPts val="2723"/>
              </a:lnSpc>
            </a:pPr>
            <a:r>
              <a:rPr lang="en-US" sz="2094" spc="209">
                <a:solidFill>
                  <a:srgbClr val="00296A"/>
                </a:solidFill>
                <a:latin typeface="Lato Bold"/>
              </a:rPr>
              <a:t>LAS ÁREAS CON MENOR NÚMERO DE RENUNCIAS Y MAYOR ANTIGUEDAD SON ADMIN MSE1 Y ADMIN MSE2.</a:t>
            </a:r>
          </a:p>
          <a:p>
            <a:pPr marL="0" indent="0" lvl="0">
              <a:lnSpc>
                <a:spcPts val="2723"/>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141479">
            <a:off x="-1673828" y="7116150"/>
            <a:ext cx="3347655" cy="3608571"/>
            <a:chOff x="0" y="0"/>
            <a:chExt cx="1204093" cy="1297940"/>
          </a:xfrm>
        </p:grpSpPr>
        <p:sp>
          <p:nvSpPr>
            <p:cNvPr name="Freeform 3" id="3"/>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
        <p:nvSpPr>
          <p:cNvPr name="Freeform 4" id="4"/>
          <p:cNvSpPr/>
          <p:nvPr/>
        </p:nvSpPr>
        <p:spPr>
          <a:xfrm flipH="false" flipV="false" rot="0">
            <a:off x="7737287" y="488420"/>
            <a:ext cx="10268719" cy="4655080"/>
          </a:xfrm>
          <a:custGeom>
            <a:avLst/>
            <a:gdLst/>
            <a:ahLst/>
            <a:cxnLst/>
            <a:rect r="r" b="b" t="t" l="l"/>
            <a:pathLst>
              <a:path h="4655080" w="10268719">
                <a:moveTo>
                  <a:pt x="0" y="0"/>
                </a:moveTo>
                <a:lnTo>
                  <a:pt x="10268719" y="0"/>
                </a:lnTo>
                <a:lnTo>
                  <a:pt x="10268719" y="4655080"/>
                </a:lnTo>
                <a:lnTo>
                  <a:pt x="0" y="4655080"/>
                </a:lnTo>
                <a:lnTo>
                  <a:pt x="0" y="0"/>
                </a:lnTo>
                <a:close/>
              </a:path>
            </a:pathLst>
          </a:custGeom>
          <a:blipFill>
            <a:blip r:embed="rId2"/>
            <a:stretch>
              <a:fillRect l="-5492" t="-10933" r="0" b="0"/>
            </a:stretch>
          </a:blipFill>
        </p:spPr>
      </p:sp>
      <p:sp>
        <p:nvSpPr>
          <p:cNvPr name="Freeform 5" id="5"/>
          <p:cNvSpPr/>
          <p:nvPr/>
        </p:nvSpPr>
        <p:spPr>
          <a:xfrm flipH="false" flipV="false" rot="0">
            <a:off x="7737287" y="5238466"/>
            <a:ext cx="10550713" cy="4628421"/>
          </a:xfrm>
          <a:custGeom>
            <a:avLst/>
            <a:gdLst/>
            <a:ahLst/>
            <a:cxnLst/>
            <a:rect r="r" b="b" t="t" l="l"/>
            <a:pathLst>
              <a:path h="4628421" w="10550713">
                <a:moveTo>
                  <a:pt x="0" y="0"/>
                </a:moveTo>
                <a:lnTo>
                  <a:pt x="10550713" y="0"/>
                </a:lnTo>
                <a:lnTo>
                  <a:pt x="10550713" y="4628421"/>
                </a:lnTo>
                <a:lnTo>
                  <a:pt x="0" y="4628421"/>
                </a:lnTo>
                <a:lnTo>
                  <a:pt x="0" y="0"/>
                </a:lnTo>
                <a:close/>
              </a:path>
            </a:pathLst>
          </a:custGeom>
          <a:blipFill>
            <a:blip r:embed="rId3"/>
            <a:stretch>
              <a:fillRect l="-5345" t="-14216" r="0" b="0"/>
            </a:stretch>
          </a:blipFill>
        </p:spPr>
      </p:sp>
      <p:sp>
        <p:nvSpPr>
          <p:cNvPr name="TextBox 6" id="6"/>
          <p:cNvSpPr txBox="true"/>
          <p:nvPr/>
        </p:nvSpPr>
        <p:spPr>
          <a:xfrm rot="0">
            <a:off x="638670" y="2251989"/>
            <a:ext cx="6924658" cy="2333625"/>
          </a:xfrm>
          <a:prstGeom prst="rect">
            <a:avLst/>
          </a:prstGeom>
        </p:spPr>
        <p:txBody>
          <a:bodyPr anchor="t" rtlCol="false" tIns="0" lIns="0" bIns="0" rIns="0">
            <a:spAutoFit/>
          </a:bodyPr>
          <a:lstStyle/>
          <a:p>
            <a:pPr algn="ctr" marL="0" indent="0" lvl="0">
              <a:lnSpc>
                <a:spcPts val="6000"/>
              </a:lnSpc>
            </a:pPr>
            <a:r>
              <a:rPr lang="en-US" sz="5000" spc="500">
                <a:solidFill>
                  <a:srgbClr val="00296A"/>
                </a:solidFill>
                <a:latin typeface="Poppins Bold"/>
              </a:rPr>
              <a:t>TURNOS EN ÁREAS ADMIN MSE1 Y MSE2</a:t>
            </a:r>
          </a:p>
        </p:txBody>
      </p:sp>
      <p:sp>
        <p:nvSpPr>
          <p:cNvPr name="TextBox 7" id="7"/>
          <p:cNvSpPr txBox="true"/>
          <p:nvPr/>
        </p:nvSpPr>
        <p:spPr>
          <a:xfrm rot="0">
            <a:off x="8010392" y="5051742"/>
            <a:ext cx="2267217" cy="344872"/>
          </a:xfrm>
          <a:prstGeom prst="rect">
            <a:avLst/>
          </a:prstGeom>
        </p:spPr>
        <p:txBody>
          <a:bodyPr anchor="t" rtlCol="false" tIns="0" lIns="0" bIns="0" rIns="0">
            <a:spAutoFit/>
          </a:bodyPr>
          <a:lstStyle/>
          <a:p>
            <a:pPr marL="0" indent="0" lvl="0">
              <a:lnSpc>
                <a:spcPts val="2723"/>
              </a:lnSpc>
            </a:pPr>
            <a:r>
              <a:rPr lang="en-US" sz="2094" spc="209">
                <a:solidFill>
                  <a:srgbClr val="00296A"/>
                </a:solidFill>
                <a:latin typeface="Lato Bold"/>
              </a:rPr>
              <a:t>ADMIN MSE2</a:t>
            </a:r>
          </a:p>
        </p:txBody>
      </p:sp>
      <p:sp>
        <p:nvSpPr>
          <p:cNvPr name="TextBox 8" id="8"/>
          <p:cNvSpPr txBox="true"/>
          <p:nvPr/>
        </p:nvSpPr>
        <p:spPr>
          <a:xfrm rot="0">
            <a:off x="8010392" y="450320"/>
            <a:ext cx="2267217" cy="344872"/>
          </a:xfrm>
          <a:prstGeom prst="rect">
            <a:avLst/>
          </a:prstGeom>
        </p:spPr>
        <p:txBody>
          <a:bodyPr anchor="t" rtlCol="false" tIns="0" lIns="0" bIns="0" rIns="0">
            <a:spAutoFit/>
          </a:bodyPr>
          <a:lstStyle/>
          <a:p>
            <a:pPr marL="0" indent="0" lvl="0">
              <a:lnSpc>
                <a:spcPts val="2723"/>
              </a:lnSpc>
            </a:pPr>
            <a:r>
              <a:rPr lang="en-US" sz="2094" spc="209">
                <a:solidFill>
                  <a:srgbClr val="00296A"/>
                </a:solidFill>
                <a:latin typeface="Lato Bold"/>
              </a:rPr>
              <a:t>ADMIN MSE1</a:t>
            </a:r>
          </a:p>
        </p:txBody>
      </p:sp>
      <p:sp>
        <p:nvSpPr>
          <p:cNvPr name="TextBox 9" id="9"/>
          <p:cNvSpPr txBox="true"/>
          <p:nvPr/>
        </p:nvSpPr>
        <p:spPr>
          <a:xfrm rot="0">
            <a:off x="1028700" y="5114925"/>
            <a:ext cx="6144599" cy="2172402"/>
          </a:xfrm>
          <a:prstGeom prst="rect">
            <a:avLst/>
          </a:prstGeom>
        </p:spPr>
        <p:txBody>
          <a:bodyPr anchor="t" rtlCol="false" tIns="0" lIns="0" bIns="0" rIns="0">
            <a:spAutoFit/>
          </a:bodyPr>
          <a:lstStyle/>
          <a:p>
            <a:pPr algn="ctr">
              <a:lnSpc>
                <a:spcPts val="2853"/>
              </a:lnSpc>
            </a:pPr>
            <a:r>
              <a:rPr lang="en-US" sz="2194" spc="219">
                <a:solidFill>
                  <a:srgbClr val="00296A"/>
                </a:solidFill>
                <a:latin typeface="Lato Bold"/>
              </a:rPr>
              <a:t>LÁS ÁREAS DE MENOR RENUNCIA Y MAYOR ANTIGUEDAD PRESENTAN UA BANDA SALARIAL E3 Y SL1. ADEMÁS, ESTÁN UBICADAS EN EL TURNO ADMINIST.</a:t>
            </a:r>
          </a:p>
          <a:p>
            <a:pPr algn="ctr" marL="0" indent="0" lvl="0">
              <a:lnSpc>
                <a:spcPts val="2853"/>
              </a:lnSpc>
            </a:pPr>
          </a:p>
        </p:txBody>
      </p:sp>
      <p:grpSp>
        <p:nvGrpSpPr>
          <p:cNvPr name="Group 10" id="10"/>
          <p:cNvGrpSpPr/>
          <p:nvPr/>
        </p:nvGrpSpPr>
        <p:grpSpPr>
          <a:xfrm rot="-6468071">
            <a:off x="-645128" y="-1325390"/>
            <a:ext cx="3347655" cy="3608571"/>
            <a:chOff x="0" y="0"/>
            <a:chExt cx="1204093" cy="1297940"/>
          </a:xfrm>
        </p:grpSpPr>
        <p:sp>
          <p:nvSpPr>
            <p:cNvPr name="Freeform 11" id="11"/>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876852"/>
            <a:chOff x="0" y="0"/>
            <a:chExt cx="5014340" cy="757689"/>
          </a:xfrm>
        </p:grpSpPr>
        <p:sp>
          <p:nvSpPr>
            <p:cNvPr name="Freeform 3" id="3"/>
            <p:cNvSpPr/>
            <p:nvPr/>
          </p:nvSpPr>
          <p:spPr>
            <a:xfrm flipH="false" flipV="false" rot="0">
              <a:off x="0" y="0"/>
              <a:ext cx="5014340" cy="757689"/>
            </a:xfrm>
            <a:custGeom>
              <a:avLst/>
              <a:gdLst/>
              <a:ahLst/>
              <a:cxnLst/>
              <a:rect r="r" b="b" t="t" l="l"/>
              <a:pathLst>
                <a:path h="757689" w="5014340">
                  <a:moveTo>
                    <a:pt x="0" y="0"/>
                  </a:moveTo>
                  <a:lnTo>
                    <a:pt x="5014340" y="0"/>
                  </a:lnTo>
                  <a:lnTo>
                    <a:pt x="5014340" y="757689"/>
                  </a:lnTo>
                  <a:lnTo>
                    <a:pt x="0" y="757689"/>
                  </a:lnTo>
                  <a:close/>
                </a:path>
              </a:pathLst>
            </a:custGeom>
            <a:solidFill>
              <a:srgbClr val="E6D9E0"/>
            </a:solidFill>
          </p:spPr>
        </p:sp>
        <p:sp>
          <p:nvSpPr>
            <p:cNvPr name="TextBox 4" id="4"/>
            <p:cNvSpPr txBox="true"/>
            <p:nvPr/>
          </p:nvSpPr>
          <p:spPr>
            <a:xfrm>
              <a:off x="0" y="-38100"/>
              <a:ext cx="5014340" cy="795789"/>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27054" y="2715487"/>
            <a:ext cx="17635294" cy="7416800"/>
          </a:xfrm>
          <a:prstGeom prst="rect">
            <a:avLst/>
          </a:prstGeom>
        </p:spPr>
        <p:txBody>
          <a:bodyPr anchor="t" rtlCol="false" tIns="0" lIns="0" bIns="0" rIns="0">
            <a:spAutoFit/>
          </a:bodyPr>
          <a:lstStyle/>
          <a:p>
            <a:pPr marL="431801" indent="-215900" lvl="1">
              <a:lnSpc>
                <a:spcPts val="2800"/>
              </a:lnSpc>
              <a:buFont typeface="Arial"/>
              <a:buChar char="•"/>
            </a:pPr>
            <a:r>
              <a:rPr lang="en-US" sz="2000" spc="200">
                <a:solidFill>
                  <a:srgbClr val="00296A"/>
                </a:solidFill>
                <a:latin typeface="Poppins"/>
              </a:rPr>
              <a:t>SE OBSERVA QUE EL ÁREA PREFERIDA ES </a:t>
            </a:r>
            <a:r>
              <a:rPr lang="en-US" sz="2000" spc="200">
                <a:solidFill>
                  <a:srgbClr val="2B4A9D"/>
                </a:solidFill>
                <a:latin typeface="Poppins"/>
              </a:rPr>
              <a:t>S6</a:t>
            </a:r>
            <a:r>
              <a:rPr lang="en-US" sz="2000" spc="200">
                <a:solidFill>
                  <a:srgbClr val="00296A"/>
                </a:solidFill>
                <a:latin typeface="Poppins"/>
              </a:rPr>
              <a:t>, YA QUE PRESENTA UNA MENOR INCIDENCIA DE RENUNCIAS Y ALBERGA BANDAS SALARIALES QUE DENOTAN UNA MAYOR ANTIGUEDAD EN LA EMPRESA, COMO E4 Y SL1.</a:t>
            </a:r>
          </a:p>
          <a:p>
            <a:pPr marL="431801" indent="-215900" lvl="1">
              <a:lnSpc>
                <a:spcPts val="2800"/>
              </a:lnSpc>
              <a:buFont typeface="Arial"/>
              <a:buChar char="•"/>
            </a:pPr>
            <a:r>
              <a:rPr lang="en-US" sz="2000" spc="200">
                <a:solidFill>
                  <a:srgbClr val="00296A"/>
                </a:solidFill>
                <a:latin typeface="Poppins"/>
              </a:rPr>
              <a:t>Entre los turnos con menores renuncias se encuentra JF050600, y dentro de las bandas salariales de mayor antiguedad se destaca la banda E3, ubicada en el área S6.</a:t>
            </a:r>
          </a:p>
          <a:p>
            <a:pPr marL="431801" indent="-215900" lvl="1">
              <a:lnSpc>
                <a:spcPts val="2800"/>
              </a:lnSpc>
              <a:buFont typeface="Arial"/>
              <a:buChar char="•"/>
            </a:pPr>
            <a:r>
              <a:rPr lang="en-US" sz="2000" spc="200">
                <a:solidFill>
                  <a:srgbClr val="00296A"/>
                </a:solidFill>
                <a:latin typeface="Poppins"/>
              </a:rPr>
              <a:t>En grupos de personal, destacan Indirect y Managers como los de mayor antiguedad. Este último incluye al turno ADMINIST y presenta una banda salarial SL1.</a:t>
            </a:r>
          </a:p>
          <a:p>
            <a:pPr marL="431801" indent="-215900" lvl="1">
              <a:lnSpc>
                <a:spcPts val="2800"/>
              </a:lnSpc>
              <a:buFont typeface="Arial"/>
              <a:buChar char="•"/>
            </a:pPr>
            <a:r>
              <a:rPr lang="en-US" sz="2000" spc="200">
                <a:solidFill>
                  <a:srgbClr val="00296A"/>
                </a:solidFill>
                <a:latin typeface="Poppins"/>
              </a:rPr>
              <a:t>En áreas, se identifican dos posibles elecciones: Admin MSE1 y Admin MSE2, ambas caracterizadas por una baja tasa de renuncias y una mayor antiguedad entre los empleados. La primera incluye la banda salarial E3. la segunda a E3 y SL1, ambas en los turnos de ADMINIST.</a:t>
            </a:r>
          </a:p>
          <a:p>
            <a:pPr>
              <a:lnSpc>
                <a:spcPts val="2800"/>
              </a:lnSpc>
            </a:pPr>
          </a:p>
          <a:p>
            <a:pPr>
              <a:lnSpc>
                <a:spcPts val="2800"/>
              </a:lnSpc>
            </a:pPr>
            <a:r>
              <a:rPr lang="en-US" sz="2000" spc="200">
                <a:solidFill>
                  <a:srgbClr val="00296A"/>
                </a:solidFill>
                <a:latin typeface="Poppins"/>
              </a:rPr>
              <a:t>En resumen, se considera factible la elección de ser empleado en el área de Admin MSE2, con A.Liq. S6, perteneciendo al grupo de personal Managers, con una banda salarial SL1 y desempeñándose en el turno ADMINIST.</a:t>
            </a:r>
          </a:p>
          <a:p>
            <a:pPr>
              <a:lnSpc>
                <a:spcPts val="2800"/>
              </a:lnSpc>
            </a:pPr>
          </a:p>
          <a:p>
            <a:pPr>
              <a:lnSpc>
                <a:spcPts val="2800"/>
              </a:lnSpc>
            </a:pPr>
            <a:r>
              <a:rPr lang="en-US" sz="2000" spc="200">
                <a:solidFill>
                  <a:srgbClr val="00296A"/>
                </a:solidFill>
                <a:latin typeface="Poppins Bold"/>
              </a:rPr>
              <a:t>ESTRATEGIAS DE DESARROLLO DE CARRERA:</a:t>
            </a:r>
          </a:p>
          <a:p>
            <a:pPr marL="431801" indent="-215900" lvl="1">
              <a:lnSpc>
                <a:spcPts val="2800"/>
              </a:lnSpc>
              <a:buFont typeface="Arial"/>
              <a:buChar char="•"/>
            </a:pPr>
            <a:r>
              <a:rPr lang="en-US" sz="2000" spc="200">
                <a:solidFill>
                  <a:srgbClr val="00296A"/>
                </a:solidFill>
                <a:latin typeface="Poppins"/>
              </a:rPr>
              <a:t>Desarrollo en el Área S6</a:t>
            </a:r>
          </a:p>
          <a:p>
            <a:pPr marL="431801" indent="-215900" lvl="1">
              <a:lnSpc>
                <a:spcPts val="2800"/>
              </a:lnSpc>
              <a:buFont typeface="Arial"/>
              <a:buChar char="•"/>
            </a:pPr>
            <a:r>
              <a:rPr lang="en-US" sz="2000" spc="200">
                <a:solidFill>
                  <a:srgbClr val="00296A"/>
                </a:solidFill>
                <a:latin typeface="Poppins"/>
              </a:rPr>
              <a:t>Consideración del Turno ADMINIST</a:t>
            </a:r>
          </a:p>
          <a:p>
            <a:pPr marL="431801" indent="-215900" lvl="1">
              <a:lnSpc>
                <a:spcPts val="2800"/>
              </a:lnSpc>
              <a:buFont typeface="Arial"/>
              <a:buChar char="•"/>
            </a:pPr>
            <a:r>
              <a:rPr lang="en-US" sz="2000" spc="200">
                <a:solidFill>
                  <a:srgbClr val="00296A"/>
                </a:solidFill>
                <a:latin typeface="Poppins"/>
              </a:rPr>
              <a:t>Explorar Oportunidades en Indirect y Managers</a:t>
            </a:r>
          </a:p>
          <a:p>
            <a:pPr marL="431801" indent="-215900" lvl="1">
              <a:lnSpc>
                <a:spcPts val="2800"/>
              </a:lnSpc>
              <a:buFont typeface="Arial"/>
              <a:buChar char="•"/>
            </a:pPr>
            <a:r>
              <a:rPr lang="en-US" sz="2000" spc="200">
                <a:solidFill>
                  <a:srgbClr val="00296A"/>
                </a:solidFill>
                <a:latin typeface="Poppins"/>
              </a:rPr>
              <a:t>Elección de Áreas Admin MSE1 o Admin MSE2</a:t>
            </a:r>
          </a:p>
          <a:p>
            <a:pPr marL="431801" indent="-215900" lvl="1">
              <a:lnSpc>
                <a:spcPts val="2800"/>
              </a:lnSpc>
              <a:buFont typeface="Arial"/>
              <a:buChar char="•"/>
            </a:pPr>
            <a:r>
              <a:rPr lang="en-US" sz="2000" spc="200">
                <a:solidFill>
                  <a:srgbClr val="00296A"/>
                </a:solidFill>
                <a:latin typeface="Poppins"/>
              </a:rPr>
              <a:t>Enfoque en Banda Salarial SL1</a:t>
            </a:r>
          </a:p>
          <a:p>
            <a:pPr algn="just" marL="0" indent="0" lvl="0">
              <a:lnSpc>
                <a:spcPts val="2800"/>
              </a:lnSpc>
              <a:spcBef>
                <a:spcPct val="0"/>
              </a:spcBef>
            </a:pPr>
          </a:p>
        </p:txBody>
      </p:sp>
      <p:grpSp>
        <p:nvGrpSpPr>
          <p:cNvPr name="Group 6" id="6"/>
          <p:cNvGrpSpPr/>
          <p:nvPr/>
        </p:nvGrpSpPr>
        <p:grpSpPr>
          <a:xfrm rot="-10800000">
            <a:off x="16614172" y="7001396"/>
            <a:ext cx="3347655" cy="3608571"/>
            <a:chOff x="0" y="0"/>
            <a:chExt cx="1204093" cy="1297940"/>
          </a:xfrm>
        </p:grpSpPr>
        <p:sp>
          <p:nvSpPr>
            <p:cNvPr name="Freeform 7" id="7"/>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
        <p:nvSpPr>
          <p:cNvPr name="TextBox 8" id="8"/>
          <p:cNvSpPr txBox="true"/>
          <p:nvPr/>
        </p:nvSpPr>
        <p:spPr>
          <a:xfrm rot="0">
            <a:off x="0" y="448537"/>
            <a:ext cx="18062348" cy="2333625"/>
          </a:xfrm>
          <a:prstGeom prst="rect">
            <a:avLst/>
          </a:prstGeom>
        </p:spPr>
        <p:txBody>
          <a:bodyPr anchor="t" rtlCol="false" tIns="0" lIns="0" bIns="0" rIns="0">
            <a:spAutoFit/>
          </a:bodyPr>
          <a:lstStyle/>
          <a:p>
            <a:pPr algn="ctr">
              <a:lnSpc>
                <a:spcPts val="6000"/>
              </a:lnSpc>
            </a:pPr>
            <a:r>
              <a:rPr lang="en-US" sz="5000" spc="500">
                <a:solidFill>
                  <a:srgbClr val="00296A"/>
                </a:solidFill>
                <a:latin typeface="Poppins Bold"/>
              </a:rPr>
              <a:t>VÍAS RECOMENDADAS PARA EL PROGRESO DE LOS EMPLEADOS</a:t>
            </a:r>
          </a:p>
          <a:p>
            <a:pPr algn="ctr">
              <a:lnSpc>
                <a:spcPts val="600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73828" y="6678429"/>
            <a:ext cx="3347655" cy="3608571"/>
            <a:chOff x="0" y="0"/>
            <a:chExt cx="1204093" cy="1297940"/>
          </a:xfrm>
        </p:grpSpPr>
        <p:sp>
          <p:nvSpPr>
            <p:cNvPr name="Freeform 3" id="3"/>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grpSp>
        <p:nvGrpSpPr>
          <p:cNvPr name="Group 4" id="4"/>
          <p:cNvGrpSpPr/>
          <p:nvPr/>
        </p:nvGrpSpPr>
        <p:grpSpPr>
          <a:xfrm rot="0">
            <a:off x="4363779" y="2128642"/>
            <a:ext cx="11861260" cy="6029715"/>
            <a:chOff x="0" y="0"/>
            <a:chExt cx="15815014" cy="8039620"/>
          </a:xfrm>
        </p:grpSpPr>
        <p:sp>
          <p:nvSpPr>
            <p:cNvPr name="TextBox 5" id="5"/>
            <p:cNvSpPr txBox="true"/>
            <p:nvPr/>
          </p:nvSpPr>
          <p:spPr>
            <a:xfrm rot="0">
              <a:off x="0" y="-238125"/>
              <a:ext cx="15815014" cy="5391150"/>
            </a:xfrm>
            <a:prstGeom prst="rect">
              <a:avLst/>
            </a:prstGeom>
          </p:spPr>
          <p:txBody>
            <a:bodyPr anchor="t" rtlCol="false" tIns="0" lIns="0" bIns="0" rIns="0">
              <a:spAutoFit/>
            </a:bodyPr>
            <a:lstStyle/>
            <a:p>
              <a:pPr marL="0" indent="0" lvl="0">
                <a:lnSpc>
                  <a:spcPts val="15843"/>
                </a:lnSpc>
              </a:pPr>
              <a:r>
                <a:rPr lang="en-US" sz="12187" spc="1218">
                  <a:solidFill>
                    <a:srgbClr val="00296A"/>
                  </a:solidFill>
                  <a:latin typeface="Poppins Bold"/>
                </a:rPr>
                <a:t>UBICACIÓN GEOGRÁFICA</a:t>
              </a:r>
            </a:p>
          </p:txBody>
        </p:sp>
        <p:sp>
          <p:nvSpPr>
            <p:cNvPr name="TextBox 6" id="6"/>
            <p:cNvSpPr txBox="true"/>
            <p:nvPr/>
          </p:nvSpPr>
          <p:spPr>
            <a:xfrm rot="0">
              <a:off x="0" y="6592066"/>
              <a:ext cx="15815014" cy="1447555"/>
            </a:xfrm>
            <a:prstGeom prst="rect">
              <a:avLst/>
            </a:prstGeom>
          </p:spPr>
          <p:txBody>
            <a:bodyPr anchor="t" rtlCol="false" tIns="0" lIns="0" bIns="0" rIns="0">
              <a:spAutoFit/>
            </a:bodyPr>
            <a:lstStyle/>
            <a:p>
              <a:pPr marL="0" indent="0" lvl="0">
                <a:lnSpc>
                  <a:spcPts val="4487"/>
                </a:lnSpc>
              </a:pPr>
              <a:r>
                <a:rPr lang="en-US" sz="3159" spc="315" u="none">
                  <a:solidFill>
                    <a:srgbClr val="00296A"/>
                  </a:solidFill>
                  <a:latin typeface="Lato Bold"/>
                </a:rPr>
                <a:t>CÓMO LA UBICACIÓN GEOGRÁFICA AFECTA LA SATISFACCIÓN Y RETENCIÓN DE LOS EMPLEADOS.</a:t>
              </a:r>
            </a:p>
          </p:txBody>
        </p:sp>
        <p:sp>
          <p:nvSpPr>
            <p:cNvPr name="AutoShape 7" id="7"/>
            <p:cNvSpPr/>
            <p:nvPr/>
          </p:nvSpPr>
          <p:spPr>
            <a:xfrm rot="0">
              <a:off x="0" y="5495404"/>
              <a:ext cx="1324627" cy="223120"/>
            </a:xfrm>
            <a:prstGeom prst="rect">
              <a:avLst/>
            </a:prstGeom>
            <a:solidFill>
              <a:srgbClr val="D2389B"/>
            </a:solidFill>
          </p:spPr>
        </p:sp>
      </p:grpSp>
      <p:grpSp>
        <p:nvGrpSpPr>
          <p:cNvPr name="Group 8" id="8"/>
          <p:cNvGrpSpPr/>
          <p:nvPr/>
        </p:nvGrpSpPr>
        <p:grpSpPr>
          <a:xfrm rot="0">
            <a:off x="1028700" y="1028700"/>
            <a:ext cx="1418660" cy="8229600"/>
            <a:chOff x="0" y="0"/>
            <a:chExt cx="1891546" cy="10972800"/>
          </a:xfrm>
        </p:grpSpPr>
        <p:grpSp>
          <p:nvGrpSpPr>
            <p:cNvPr name="Group 9" id="9"/>
            <p:cNvGrpSpPr>
              <a:grpSpLocks noChangeAspect="true"/>
            </p:cNvGrpSpPr>
            <p:nvPr/>
          </p:nvGrpSpPr>
          <p:grpSpPr>
            <a:xfrm rot="-10800000">
              <a:off x="0" y="6810940"/>
              <a:ext cx="1891546" cy="1891546"/>
              <a:chOff x="0" y="0"/>
              <a:chExt cx="1708150" cy="1708150"/>
            </a:xfrm>
          </p:grpSpPr>
          <p:sp>
            <p:nvSpPr>
              <p:cNvPr name="Freeform 10" id="1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2389B"/>
              </a:solidFill>
            </p:spPr>
          </p:sp>
        </p:grpSp>
        <p:sp>
          <p:nvSpPr>
            <p:cNvPr name="Freeform 11" id="11"/>
            <p:cNvSpPr/>
            <p:nvPr/>
          </p:nvSpPr>
          <p:spPr>
            <a:xfrm flipH="false" flipV="false" rot="-10800000">
              <a:off x="0" y="9081254"/>
              <a:ext cx="1891546" cy="1891546"/>
            </a:xfrm>
            <a:custGeom>
              <a:avLst/>
              <a:gdLst/>
              <a:ahLst/>
              <a:cxnLst/>
              <a:rect r="r" b="b" t="t" l="l"/>
              <a:pathLst>
                <a:path h="1891546" w="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a:grpSpLocks noChangeAspect="true"/>
            </p:cNvGrpSpPr>
            <p:nvPr/>
          </p:nvGrpSpPr>
          <p:grpSpPr>
            <a:xfrm rot="-10800000">
              <a:off x="0" y="2270313"/>
              <a:ext cx="1891546" cy="1891546"/>
              <a:chOff x="0" y="0"/>
              <a:chExt cx="1708150" cy="1708150"/>
            </a:xfrm>
          </p:grpSpPr>
          <p:sp>
            <p:nvSpPr>
              <p:cNvPr name="Freeform 13" id="1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2389B"/>
              </a:solidFill>
            </p:spPr>
          </p:sp>
        </p:grpSp>
        <p:sp>
          <p:nvSpPr>
            <p:cNvPr name="Freeform 14" id="14"/>
            <p:cNvSpPr/>
            <p:nvPr/>
          </p:nvSpPr>
          <p:spPr>
            <a:xfrm flipH="false" flipV="false" rot="-10800000">
              <a:off x="0" y="4540627"/>
              <a:ext cx="1891546" cy="1891546"/>
            </a:xfrm>
            <a:custGeom>
              <a:avLst/>
              <a:gdLst/>
              <a:ahLst/>
              <a:cxnLst/>
              <a:rect r="r" b="b" t="t" l="l"/>
              <a:pathLst>
                <a:path h="1891546" w="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0"/>
              <a:ext cx="1891546" cy="1891546"/>
            </a:xfrm>
            <a:custGeom>
              <a:avLst/>
              <a:gdLst/>
              <a:ahLst/>
              <a:cxnLst/>
              <a:rect r="r" b="b" t="t" l="l"/>
              <a:pathLst>
                <a:path h="1891546" w="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33916" y="4299999"/>
            <a:ext cx="6445226" cy="530225"/>
            <a:chOff x="0" y="0"/>
            <a:chExt cx="8593635" cy="706967"/>
          </a:xfrm>
        </p:grpSpPr>
        <p:sp>
          <p:nvSpPr>
            <p:cNvPr name="TextBox 3" id="3"/>
            <p:cNvSpPr txBox="true"/>
            <p:nvPr/>
          </p:nvSpPr>
          <p:spPr>
            <a:xfrm rot="0">
              <a:off x="1169767" y="104775"/>
              <a:ext cx="7423868" cy="449792"/>
            </a:xfrm>
            <a:prstGeom prst="rect">
              <a:avLst/>
            </a:prstGeom>
          </p:spPr>
          <p:txBody>
            <a:bodyPr anchor="t" rtlCol="false" tIns="0" lIns="0" bIns="0" rIns="0">
              <a:spAutoFit/>
            </a:bodyPr>
            <a:lstStyle/>
            <a:p>
              <a:pPr marL="0" indent="0" lvl="0">
                <a:lnSpc>
                  <a:spcPts val="2800"/>
                </a:lnSpc>
              </a:pPr>
              <a:r>
                <a:rPr lang="en-US" sz="2000" spc="200">
                  <a:solidFill>
                    <a:srgbClr val="FFFFFF"/>
                  </a:solidFill>
                  <a:latin typeface="Lato Bold"/>
                </a:rPr>
                <a:t>EDA  )</a:t>
              </a:r>
            </a:p>
          </p:txBody>
        </p:sp>
        <p:sp>
          <p:nvSpPr>
            <p:cNvPr name="TextBox 4" id="4"/>
            <p:cNvSpPr txBox="true"/>
            <p:nvPr/>
          </p:nvSpPr>
          <p:spPr>
            <a:xfrm rot="0">
              <a:off x="0" y="-104775"/>
              <a:ext cx="971880" cy="811742"/>
            </a:xfrm>
            <a:prstGeom prst="rect">
              <a:avLst/>
            </a:prstGeom>
          </p:spPr>
          <p:txBody>
            <a:bodyPr anchor="t" rtlCol="false" tIns="0" lIns="0" bIns="0" rIns="0">
              <a:spAutoFit/>
            </a:bodyPr>
            <a:lstStyle/>
            <a:p>
              <a:pPr algn="ctr">
                <a:lnSpc>
                  <a:spcPts val="4900"/>
                </a:lnSpc>
              </a:pPr>
              <a:r>
                <a:rPr lang="en-US" sz="3500" spc="350">
                  <a:solidFill>
                    <a:srgbClr val="FFFFFF"/>
                  </a:solidFill>
                  <a:latin typeface="Poppins Bold"/>
                </a:rPr>
                <a:t>1</a:t>
              </a:r>
            </a:p>
          </p:txBody>
        </p:sp>
      </p:grpSp>
      <p:grpSp>
        <p:nvGrpSpPr>
          <p:cNvPr name="Group 5" id="5"/>
          <p:cNvGrpSpPr/>
          <p:nvPr/>
        </p:nvGrpSpPr>
        <p:grpSpPr>
          <a:xfrm rot="2700000">
            <a:off x="11143419" y="8163269"/>
            <a:ext cx="6164339" cy="6164339"/>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Freeform 7" id="7"/>
          <p:cNvSpPr/>
          <p:nvPr/>
        </p:nvSpPr>
        <p:spPr>
          <a:xfrm flipH="false" flipV="false" rot="0">
            <a:off x="14969893" y="384106"/>
            <a:ext cx="1792285" cy="1241565"/>
          </a:xfrm>
          <a:custGeom>
            <a:avLst/>
            <a:gdLst/>
            <a:ahLst/>
            <a:cxnLst/>
            <a:rect r="r" b="b" t="t" l="l"/>
            <a:pathLst>
              <a:path h="1241565" w="1792285">
                <a:moveTo>
                  <a:pt x="0" y="0"/>
                </a:moveTo>
                <a:lnTo>
                  <a:pt x="1792285" y="0"/>
                </a:lnTo>
                <a:lnTo>
                  <a:pt x="1792285" y="1241565"/>
                </a:lnTo>
                <a:lnTo>
                  <a:pt x="0" y="12415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7016192">
            <a:off x="16235326" y="2270564"/>
            <a:ext cx="1528809" cy="1766481"/>
          </a:xfrm>
          <a:custGeom>
            <a:avLst/>
            <a:gdLst/>
            <a:ahLst/>
            <a:cxnLst/>
            <a:rect r="r" b="b" t="t" l="l"/>
            <a:pathLst>
              <a:path h="1766481" w="1528809">
                <a:moveTo>
                  <a:pt x="0" y="0"/>
                </a:moveTo>
                <a:lnTo>
                  <a:pt x="1528809" y="0"/>
                </a:lnTo>
                <a:lnTo>
                  <a:pt x="1528809" y="1766481"/>
                </a:lnTo>
                <a:lnTo>
                  <a:pt x="0" y="1766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233725" y="2944255"/>
            <a:ext cx="11719231" cy="3910330"/>
          </a:xfrm>
          <a:prstGeom prst="rect">
            <a:avLst/>
          </a:prstGeom>
        </p:spPr>
        <p:txBody>
          <a:bodyPr anchor="t" rtlCol="false" tIns="0" lIns="0" bIns="0" rIns="0">
            <a:spAutoFit/>
          </a:bodyPr>
          <a:lstStyle/>
          <a:p>
            <a:pPr marL="0" indent="0" lvl="0">
              <a:lnSpc>
                <a:spcPts val="10219"/>
              </a:lnSpc>
            </a:pPr>
            <a:r>
              <a:rPr lang="en-US" sz="7299" spc="729">
                <a:solidFill>
                  <a:srgbClr val="00296A"/>
                </a:solidFill>
                <a:latin typeface="Poppins Bold"/>
              </a:rPr>
              <a:t>ANÁLISIS EXPLORATORIO DE DATOS</a:t>
            </a:r>
          </a:p>
        </p:txBody>
      </p:sp>
      <p:grpSp>
        <p:nvGrpSpPr>
          <p:cNvPr name="Group 10" id="10"/>
          <p:cNvGrpSpPr/>
          <p:nvPr/>
        </p:nvGrpSpPr>
        <p:grpSpPr>
          <a:xfrm rot="0">
            <a:off x="0" y="0"/>
            <a:ext cx="541602" cy="10287000"/>
            <a:chOff x="0" y="0"/>
            <a:chExt cx="157867" cy="2998468"/>
          </a:xfrm>
        </p:grpSpPr>
        <p:sp>
          <p:nvSpPr>
            <p:cNvPr name="Freeform 11" id="11"/>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grpSp>
        <p:nvGrpSpPr>
          <p:cNvPr name="Group 12" id="12"/>
          <p:cNvGrpSpPr/>
          <p:nvPr/>
        </p:nvGrpSpPr>
        <p:grpSpPr>
          <a:xfrm rot="-2700000">
            <a:off x="15004959" y="1860459"/>
            <a:ext cx="6566081" cy="6566081"/>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4" id="14"/>
          <p:cNvGrpSpPr/>
          <p:nvPr/>
        </p:nvGrpSpPr>
        <p:grpSpPr>
          <a:xfrm rot="2700000">
            <a:off x="15361560" y="2217060"/>
            <a:ext cx="5852880" cy="5852880"/>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876852"/>
            <a:chOff x="0" y="0"/>
            <a:chExt cx="5014340" cy="757689"/>
          </a:xfrm>
        </p:grpSpPr>
        <p:sp>
          <p:nvSpPr>
            <p:cNvPr name="Freeform 3" id="3"/>
            <p:cNvSpPr/>
            <p:nvPr/>
          </p:nvSpPr>
          <p:spPr>
            <a:xfrm flipH="false" flipV="false" rot="0">
              <a:off x="0" y="0"/>
              <a:ext cx="5014340" cy="757689"/>
            </a:xfrm>
            <a:custGeom>
              <a:avLst/>
              <a:gdLst/>
              <a:ahLst/>
              <a:cxnLst/>
              <a:rect r="r" b="b" t="t" l="l"/>
              <a:pathLst>
                <a:path h="757689" w="5014340">
                  <a:moveTo>
                    <a:pt x="0" y="0"/>
                  </a:moveTo>
                  <a:lnTo>
                    <a:pt x="5014340" y="0"/>
                  </a:lnTo>
                  <a:lnTo>
                    <a:pt x="5014340" y="757689"/>
                  </a:lnTo>
                  <a:lnTo>
                    <a:pt x="0" y="757689"/>
                  </a:lnTo>
                  <a:close/>
                </a:path>
              </a:pathLst>
            </a:custGeom>
            <a:solidFill>
              <a:srgbClr val="9EACCF"/>
            </a:solidFill>
          </p:spPr>
        </p:sp>
        <p:sp>
          <p:nvSpPr>
            <p:cNvPr name="TextBox 4" id="4"/>
            <p:cNvSpPr txBox="true"/>
            <p:nvPr/>
          </p:nvSpPr>
          <p:spPr>
            <a:xfrm>
              <a:off x="0" y="-38100"/>
              <a:ext cx="5014340" cy="79578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2710070" y="2685785"/>
            <a:ext cx="7485079" cy="7366475"/>
          </a:xfrm>
          <a:custGeom>
            <a:avLst/>
            <a:gdLst/>
            <a:ahLst/>
            <a:cxnLst/>
            <a:rect r="r" b="b" t="t" l="l"/>
            <a:pathLst>
              <a:path h="7366475" w="7485079">
                <a:moveTo>
                  <a:pt x="0" y="0"/>
                </a:moveTo>
                <a:lnTo>
                  <a:pt x="7485079" y="0"/>
                </a:lnTo>
                <a:lnTo>
                  <a:pt x="7485079" y="7366475"/>
                </a:lnTo>
                <a:lnTo>
                  <a:pt x="0" y="7366475"/>
                </a:lnTo>
                <a:lnTo>
                  <a:pt x="0" y="0"/>
                </a:lnTo>
                <a:close/>
              </a:path>
            </a:pathLst>
          </a:custGeom>
          <a:blipFill>
            <a:blip r:embed="rId2"/>
            <a:stretch>
              <a:fillRect l="-220" t="-257" r="-1189" b="0"/>
            </a:stretch>
          </a:blipFill>
        </p:spPr>
      </p:sp>
      <p:sp>
        <p:nvSpPr>
          <p:cNvPr name="TextBox 6" id="6"/>
          <p:cNvSpPr txBox="true"/>
          <p:nvPr/>
        </p:nvSpPr>
        <p:spPr>
          <a:xfrm rot="0">
            <a:off x="2367139" y="423863"/>
            <a:ext cx="13553723"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ZONAS PREDOMINANTES</a:t>
            </a:r>
          </a:p>
        </p:txBody>
      </p:sp>
      <p:sp>
        <p:nvSpPr>
          <p:cNvPr name="TextBox 7" id="7"/>
          <p:cNvSpPr txBox="true"/>
          <p:nvPr/>
        </p:nvSpPr>
        <p:spPr>
          <a:xfrm rot="0">
            <a:off x="11474685" y="3512023"/>
            <a:ext cx="5574005" cy="5666374"/>
          </a:xfrm>
          <a:prstGeom prst="rect">
            <a:avLst/>
          </a:prstGeom>
        </p:spPr>
        <p:txBody>
          <a:bodyPr anchor="t" rtlCol="false" tIns="0" lIns="0" bIns="0" rIns="0">
            <a:spAutoFit/>
          </a:bodyPr>
          <a:lstStyle/>
          <a:p>
            <a:pPr marL="0" indent="0" lvl="0">
              <a:lnSpc>
                <a:spcPts val="2680"/>
              </a:lnSpc>
              <a:spcBef>
                <a:spcPct val="0"/>
              </a:spcBef>
            </a:pPr>
            <a:r>
              <a:rPr lang="en-US" sz="1914" spc="191">
                <a:solidFill>
                  <a:srgbClr val="2B4A9D"/>
                </a:solidFill>
                <a:latin typeface="Poppins Bold"/>
              </a:rPr>
              <a:t>CON BASE EN LOS CÓDIGOS POSTALES PROPORCIONADOS, SE PUDO RECREAR UN MAPA UTILIZANDO EXCLUSIVAMENTE LOS CÓDIGOS POSTALES PERTENECIENTES A CIUDAD JUÁREZ. ESTE LOGRO SE ALCANZÓ COMPARANDO LOS CÓDIGOS POSTALES DEL CONJUNTO DE DATOS CON LOS CÓDIGOS POSTALES OFICIALES, LOS CUALES FUERON DESCARGADOS DE HTTPS://DATOS.GOB.MX/BUSCA/DATASET/UBICACION-Y-POLIGONOS-GEOGRAFICOS-DE-LOS-CODIGOS-POSTALES-EN-LA-REPUBLICA-MEXICANA/RESOURCE/C7F4BC73-0339-4C75-90FB-18718B2E52C6 Y ALMACENADOS PARA SU USO.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876852"/>
            <a:chOff x="0" y="0"/>
            <a:chExt cx="5014340" cy="757689"/>
          </a:xfrm>
        </p:grpSpPr>
        <p:sp>
          <p:nvSpPr>
            <p:cNvPr name="Freeform 3" id="3"/>
            <p:cNvSpPr/>
            <p:nvPr/>
          </p:nvSpPr>
          <p:spPr>
            <a:xfrm flipH="false" flipV="false" rot="0">
              <a:off x="0" y="0"/>
              <a:ext cx="5014340" cy="757689"/>
            </a:xfrm>
            <a:custGeom>
              <a:avLst/>
              <a:gdLst/>
              <a:ahLst/>
              <a:cxnLst/>
              <a:rect r="r" b="b" t="t" l="l"/>
              <a:pathLst>
                <a:path h="757689" w="5014340">
                  <a:moveTo>
                    <a:pt x="0" y="0"/>
                  </a:moveTo>
                  <a:lnTo>
                    <a:pt x="5014340" y="0"/>
                  </a:lnTo>
                  <a:lnTo>
                    <a:pt x="5014340" y="757689"/>
                  </a:lnTo>
                  <a:lnTo>
                    <a:pt x="0" y="757689"/>
                  </a:lnTo>
                  <a:close/>
                </a:path>
              </a:pathLst>
            </a:custGeom>
            <a:solidFill>
              <a:srgbClr val="9EACCF"/>
            </a:solidFill>
          </p:spPr>
        </p:sp>
        <p:sp>
          <p:nvSpPr>
            <p:cNvPr name="TextBox 4" id="4"/>
            <p:cNvSpPr txBox="true"/>
            <p:nvPr/>
          </p:nvSpPr>
          <p:spPr>
            <a:xfrm>
              <a:off x="0" y="-38100"/>
              <a:ext cx="5014340" cy="79578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9144000" y="2745585"/>
            <a:ext cx="7485079" cy="7366475"/>
          </a:xfrm>
          <a:custGeom>
            <a:avLst/>
            <a:gdLst/>
            <a:ahLst/>
            <a:cxnLst/>
            <a:rect r="r" b="b" t="t" l="l"/>
            <a:pathLst>
              <a:path h="7366475" w="7485079">
                <a:moveTo>
                  <a:pt x="0" y="0"/>
                </a:moveTo>
                <a:lnTo>
                  <a:pt x="7485079" y="0"/>
                </a:lnTo>
                <a:lnTo>
                  <a:pt x="7485079" y="7366475"/>
                </a:lnTo>
                <a:lnTo>
                  <a:pt x="0" y="7366475"/>
                </a:lnTo>
                <a:lnTo>
                  <a:pt x="0" y="0"/>
                </a:lnTo>
                <a:close/>
              </a:path>
            </a:pathLst>
          </a:custGeom>
          <a:blipFill>
            <a:blip r:embed="rId2"/>
            <a:stretch>
              <a:fillRect l="-658" t="0" r="-658" b="0"/>
            </a:stretch>
          </a:blipFill>
        </p:spPr>
      </p:sp>
      <p:sp>
        <p:nvSpPr>
          <p:cNvPr name="TextBox 6" id="6"/>
          <p:cNvSpPr txBox="true"/>
          <p:nvPr/>
        </p:nvSpPr>
        <p:spPr>
          <a:xfrm rot="0">
            <a:off x="3705577" y="748825"/>
            <a:ext cx="10876846"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TOP 10 ZONAS</a:t>
            </a:r>
          </a:p>
        </p:txBody>
      </p:sp>
      <p:sp>
        <p:nvSpPr>
          <p:cNvPr name="TextBox 7" id="7"/>
          <p:cNvSpPr txBox="true"/>
          <p:nvPr/>
        </p:nvSpPr>
        <p:spPr>
          <a:xfrm rot="0">
            <a:off x="1934575" y="3731714"/>
            <a:ext cx="6179568" cy="4799330"/>
          </a:xfrm>
          <a:prstGeom prst="rect">
            <a:avLst/>
          </a:prstGeom>
        </p:spPr>
        <p:txBody>
          <a:bodyPr anchor="t" rtlCol="false" tIns="0" lIns="0" bIns="0" rIns="0">
            <a:spAutoFit/>
          </a:bodyPr>
          <a:lstStyle/>
          <a:p>
            <a:pPr marL="0" indent="0" lvl="0">
              <a:lnSpc>
                <a:spcPts val="3220"/>
              </a:lnSpc>
              <a:spcBef>
                <a:spcPct val="0"/>
              </a:spcBef>
            </a:pPr>
            <a:r>
              <a:rPr lang="en-US" sz="2300" spc="230">
                <a:solidFill>
                  <a:srgbClr val="2B4A9D"/>
                </a:solidFill>
                <a:latin typeface="Poppins Bold"/>
              </a:rPr>
              <a:t>EL MAPEO NOS PROPORCIONÓ LA CAPACIDAD DE IDENTIFICAR ÁREAS CON UN ÍNDICE MÁS ELEVADO DE ABANDONO LABORAL, PERMITIÉNDONOS DESTACAR LAS 10 ZONAS PRINCIPALES DONDE ESTE ÍNDICE ES MÁS PRONUNCIADO. ESTA HERRAMIENTA HA SIDO FUNDAMENTAL PARA LOCALIZAR DE MANERA EFECTIVA LOS FOCOS DE ATENCIÓN RELACIONADOS CON LA RETENCIÓN DE EMPLEADOS.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42975"/>
            <a:ext cx="8610017" cy="2828925"/>
          </a:xfrm>
          <a:prstGeom prst="rect">
            <a:avLst/>
          </a:prstGeom>
        </p:spPr>
        <p:txBody>
          <a:bodyPr anchor="t" rtlCol="false" tIns="0" lIns="0" bIns="0" rIns="0">
            <a:spAutoFit/>
          </a:bodyPr>
          <a:lstStyle/>
          <a:p>
            <a:pPr marL="0" indent="0" lvl="0">
              <a:lnSpc>
                <a:spcPts val="10800"/>
              </a:lnSpc>
            </a:pPr>
            <a:r>
              <a:rPr lang="en-US" sz="9000" spc="900">
                <a:solidFill>
                  <a:srgbClr val="00296A"/>
                </a:solidFill>
                <a:latin typeface="Poppins Bold"/>
              </a:rPr>
              <a:t>PRINCIPALES MOTIVOS</a:t>
            </a:r>
          </a:p>
        </p:txBody>
      </p:sp>
      <p:sp>
        <p:nvSpPr>
          <p:cNvPr name="TextBox 3" id="3"/>
          <p:cNvSpPr txBox="true"/>
          <p:nvPr/>
        </p:nvSpPr>
        <p:spPr>
          <a:xfrm rot="0">
            <a:off x="10726159" y="962025"/>
            <a:ext cx="6533141" cy="2874067"/>
          </a:xfrm>
          <a:prstGeom prst="rect">
            <a:avLst/>
          </a:prstGeom>
        </p:spPr>
        <p:txBody>
          <a:bodyPr anchor="t" rtlCol="false" tIns="0" lIns="0" bIns="0" rIns="0">
            <a:spAutoFit/>
          </a:bodyPr>
          <a:lstStyle/>
          <a:p>
            <a:pPr marL="0" indent="0" lvl="0">
              <a:lnSpc>
                <a:spcPts val="3286"/>
              </a:lnSpc>
              <a:spcBef>
                <a:spcPct val="0"/>
              </a:spcBef>
            </a:pPr>
            <a:r>
              <a:rPr lang="en-US" sz="2347" spc="234" u="none">
                <a:solidFill>
                  <a:srgbClr val="00296A"/>
                </a:solidFill>
                <a:latin typeface="Poppins Bold"/>
              </a:rPr>
              <a:t>UNA VEZ LOCALIZADAS LAS ZONAS CON MAYOR ÍNDICE DE ABANDONO LABORAL, SE PROCEDIÓ A IDENTIFICAR LOS PRINCIPALES MOTIVOS QUE SE PRESENTARON AL MOMENTO DE DARSE LA RESPECTIVA RENUNCIA O DESPIDO DEL EMPLEADO.</a:t>
            </a:r>
          </a:p>
        </p:txBody>
      </p:sp>
      <p:sp>
        <p:nvSpPr>
          <p:cNvPr name="AutoShape 4" id="4"/>
          <p:cNvSpPr/>
          <p:nvPr/>
        </p:nvSpPr>
        <p:spPr>
          <a:xfrm rot="0">
            <a:off x="1227152" y="859792"/>
            <a:ext cx="1104900" cy="57150"/>
          </a:xfrm>
          <a:prstGeom prst="rect">
            <a:avLst/>
          </a:prstGeom>
          <a:solidFill>
            <a:srgbClr val="00296A"/>
          </a:solidFill>
        </p:spPr>
      </p:sp>
      <p:sp>
        <p:nvSpPr>
          <p:cNvPr name="Freeform 5" id="5"/>
          <p:cNvSpPr/>
          <p:nvPr/>
        </p:nvSpPr>
        <p:spPr>
          <a:xfrm flipH="false" flipV="false" rot="0">
            <a:off x="0" y="4403174"/>
            <a:ext cx="18288000" cy="4855126"/>
          </a:xfrm>
          <a:custGeom>
            <a:avLst/>
            <a:gdLst/>
            <a:ahLst/>
            <a:cxnLst/>
            <a:rect r="r" b="b" t="t" l="l"/>
            <a:pathLst>
              <a:path h="4855126" w="18288000">
                <a:moveTo>
                  <a:pt x="0" y="0"/>
                </a:moveTo>
                <a:lnTo>
                  <a:pt x="18288000" y="0"/>
                </a:lnTo>
                <a:lnTo>
                  <a:pt x="18288000" y="4855126"/>
                </a:lnTo>
                <a:lnTo>
                  <a:pt x="0" y="4855126"/>
                </a:lnTo>
                <a:lnTo>
                  <a:pt x="0" y="0"/>
                </a:lnTo>
                <a:close/>
              </a:path>
            </a:pathLst>
          </a:custGeom>
          <a:blipFill>
            <a:blip r:embed="rId2"/>
            <a:stretch>
              <a:fillRect l="0" t="-3356" r="0" b="-8331"/>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235826"/>
            <a:chOff x="0" y="0"/>
            <a:chExt cx="5014340" cy="588859"/>
          </a:xfrm>
        </p:grpSpPr>
        <p:sp>
          <p:nvSpPr>
            <p:cNvPr name="Freeform 3" id="3"/>
            <p:cNvSpPr/>
            <p:nvPr/>
          </p:nvSpPr>
          <p:spPr>
            <a:xfrm flipH="false" flipV="false" rot="0">
              <a:off x="0" y="0"/>
              <a:ext cx="5014340" cy="588860"/>
            </a:xfrm>
            <a:custGeom>
              <a:avLst/>
              <a:gdLst/>
              <a:ahLst/>
              <a:cxnLst/>
              <a:rect r="r" b="b" t="t" l="l"/>
              <a:pathLst>
                <a:path h="588860" w="5014340">
                  <a:moveTo>
                    <a:pt x="0" y="0"/>
                  </a:moveTo>
                  <a:lnTo>
                    <a:pt x="5014340" y="0"/>
                  </a:lnTo>
                  <a:lnTo>
                    <a:pt x="5014340" y="588860"/>
                  </a:lnTo>
                  <a:lnTo>
                    <a:pt x="0" y="588860"/>
                  </a:lnTo>
                  <a:close/>
                </a:path>
              </a:pathLst>
            </a:custGeom>
            <a:solidFill>
              <a:srgbClr val="9EACCF"/>
            </a:solidFill>
          </p:spPr>
        </p:sp>
        <p:sp>
          <p:nvSpPr>
            <p:cNvPr name="TextBox 4" id="4"/>
            <p:cNvSpPr txBox="true"/>
            <p:nvPr/>
          </p:nvSpPr>
          <p:spPr>
            <a:xfrm>
              <a:off x="0" y="-38100"/>
              <a:ext cx="5014340" cy="62695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4669458"/>
            <a:ext cx="18288000" cy="4924950"/>
          </a:xfrm>
          <a:custGeom>
            <a:avLst/>
            <a:gdLst/>
            <a:ahLst/>
            <a:cxnLst/>
            <a:rect r="r" b="b" t="t" l="l"/>
            <a:pathLst>
              <a:path h="4924950" w="18288000">
                <a:moveTo>
                  <a:pt x="0" y="0"/>
                </a:moveTo>
                <a:lnTo>
                  <a:pt x="18288000" y="0"/>
                </a:lnTo>
                <a:lnTo>
                  <a:pt x="18288000" y="4924950"/>
                </a:lnTo>
                <a:lnTo>
                  <a:pt x="0" y="4924950"/>
                </a:lnTo>
                <a:lnTo>
                  <a:pt x="0" y="0"/>
                </a:lnTo>
                <a:close/>
              </a:path>
            </a:pathLst>
          </a:custGeom>
          <a:blipFill>
            <a:blip r:embed="rId2"/>
            <a:stretch>
              <a:fillRect l="0" t="-4448" r="0" b="-4098"/>
            </a:stretch>
          </a:blipFill>
        </p:spPr>
      </p:sp>
      <p:sp>
        <p:nvSpPr>
          <p:cNvPr name="TextBox 6" id="6"/>
          <p:cNvSpPr txBox="true"/>
          <p:nvPr/>
        </p:nvSpPr>
        <p:spPr>
          <a:xfrm rot="0">
            <a:off x="3705577" y="291289"/>
            <a:ext cx="10876846"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BANDAS SALARIALES</a:t>
            </a:r>
          </a:p>
        </p:txBody>
      </p:sp>
      <p:sp>
        <p:nvSpPr>
          <p:cNvPr name="TextBox 7" id="7"/>
          <p:cNvSpPr txBox="true"/>
          <p:nvPr/>
        </p:nvSpPr>
        <p:spPr>
          <a:xfrm rot="0">
            <a:off x="880674" y="2051353"/>
            <a:ext cx="17064174" cy="2399030"/>
          </a:xfrm>
          <a:prstGeom prst="rect">
            <a:avLst/>
          </a:prstGeom>
        </p:spPr>
        <p:txBody>
          <a:bodyPr anchor="t" rtlCol="false" tIns="0" lIns="0" bIns="0" rIns="0">
            <a:spAutoFit/>
          </a:bodyPr>
          <a:lstStyle/>
          <a:p>
            <a:pPr algn="ctr" marL="0" indent="0" lvl="0">
              <a:lnSpc>
                <a:spcPts val="3220"/>
              </a:lnSpc>
              <a:spcBef>
                <a:spcPct val="0"/>
              </a:spcBef>
            </a:pPr>
            <a:r>
              <a:rPr lang="en-US" sz="2300" spc="230">
                <a:solidFill>
                  <a:srgbClr val="2B4A9D"/>
                </a:solidFill>
                <a:latin typeface="Poppins Bold"/>
              </a:rPr>
              <a:t>A CONTINUACIÓN, FUE POSIBLE OBSERVAR QUE EN LA ZONA ANALIZADA SE ENCUENTRAN DOS BANDAS SALARIALES CON UNA MAYOR FRECUENCIA DE DESPIDO/RENUNCIA EN COMPARACIÓN CON EL RESTO, SIENDO ESTAS DO Y DNO. PODEMOS SUPONER QUE LAS BANDAS CON MENOR FRECUENCIA CORRESPONDEN A PUESTOS DE MAYOR PRESTIGIO DENTRO DE LA EMPRESA, MIENTRAS QUE LAS QUE TIENEN UNA MAYOR FRECUENCIA CORRESPONDEN A PUESTOS DE MENOR PRESTIGIO. PRIMERAMENTE, SE PROCEDIÓ CON EL ANÁLISIS HACIA LOS PUESTOS DE MENOR NIVEL.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129537"/>
            <a:chOff x="0" y="0"/>
            <a:chExt cx="5014340" cy="560866"/>
          </a:xfrm>
        </p:grpSpPr>
        <p:sp>
          <p:nvSpPr>
            <p:cNvPr name="Freeform 3" id="3"/>
            <p:cNvSpPr/>
            <p:nvPr/>
          </p:nvSpPr>
          <p:spPr>
            <a:xfrm flipH="false" flipV="false" rot="0">
              <a:off x="0" y="0"/>
              <a:ext cx="5014340" cy="560866"/>
            </a:xfrm>
            <a:custGeom>
              <a:avLst/>
              <a:gdLst/>
              <a:ahLst/>
              <a:cxnLst/>
              <a:rect r="r" b="b" t="t" l="l"/>
              <a:pathLst>
                <a:path h="560866" w="5014340">
                  <a:moveTo>
                    <a:pt x="0" y="0"/>
                  </a:moveTo>
                  <a:lnTo>
                    <a:pt x="5014340" y="0"/>
                  </a:lnTo>
                  <a:lnTo>
                    <a:pt x="5014340" y="560866"/>
                  </a:lnTo>
                  <a:lnTo>
                    <a:pt x="0" y="560866"/>
                  </a:lnTo>
                  <a:close/>
                </a:path>
              </a:pathLst>
            </a:custGeom>
            <a:solidFill>
              <a:srgbClr val="9EACCF"/>
            </a:solidFill>
          </p:spPr>
        </p:sp>
        <p:sp>
          <p:nvSpPr>
            <p:cNvPr name="TextBox 4" id="4"/>
            <p:cNvSpPr txBox="true"/>
            <p:nvPr/>
          </p:nvSpPr>
          <p:spPr>
            <a:xfrm>
              <a:off x="0" y="-38100"/>
              <a:ext cx="5014340" cy="59896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4669458"/>
            <a:ext cx="18288000" cy="4924950"/>
          </a:xfrm>
          <a:custGeom>
            <a:avLst/>
            <a:gdLst/>
            <a:ahLst/>
            <a:cxnLst/>
            <a:rect r="r" b="b" t="t" l="l"/>
            <a:pathLst>
              <a:path h="4924950" w="18288000">
                <a:moveTo>
                  <a:pt x="0" y="0"/>
                </a:moveTo>
                <a:lnTo>
                  <a:pt x="18288000" y="0"/>
                </a:lnTo>
                <a:lnTo>
                  <a:pt x="18288000" y="4924950"/>
                </a:lnTo>
                <a:lnTo>
                  <a:pt x="0" y="4924950"/>
                </a:lnTo>
                <a:lnTo>
                  <a:pt x="0" y="0"/>
                </a:lnTo>
                <a:close/>
              </a:path>
            </a:pathLst>
          </a:custGeom>
          <a:blipFill>
            <a:blip r:embed="rId2"/>
            <a:stretch>
              <a:fillRect l="0" t="-4273" r="0" b="-4273"/>
            </a:stretch>
          </a:blipFill>
        </p:spPr>
      </p:sp>
      <p:sp>
        <p:nvSpPr>
          <p:cNvPr name="TextBox 6" id="6"/>
          <p:cNvSpPr txBox="true"/>
          <p:nvPr/>
        </p:nvSpPr>
        <p:spPr>
          <a:xfrm rot="0">
            <a:off x="1573178" y="277414"/>
            <a:ext cx="16002888"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CLASIFICACIÓN DEL PUESTO</a:t>
            </a:r>
          </a:p>
        </p:txBody>
      </p:sp>
      <p:sp>
        <p:nvSpPr>
          <p:cNvPr name="TextBox 7" id="7"/>
          <p:cNvSpPr txBox="true"/>
          <p:nvPr/>
        </p:nvSpPr>
        <p:spPr>
          <a:xfrm rot="0">
            <a:off x="813389" y="1997525"/>
            <a:ext cx="17064174" cy="1598930"/>
          </a:xfrm>
          <a:prstGeom prst="rect">
            <a:avLst/>
          </a:prstGeom>
        </p:spPr>
        <p:txBody>
          <a:bodyPr anchor="t" rtlCol="false" tIns="0" lIns="0" bIns="0" rIns="0">
            <a:spAutoFit/>
          </a:bodyPr>
          <a:lstStyle/>
          <a:p>
            <a:pPr algn="ctr" marL="0" indent="0" lvl="0">
              <a:lnSpc>
                <a:spcPts val="3220"/>
              </a:lnSpc>
              <a:spcBef>
                <a:spcPct val="0"/>
              </a:spcBef>
            </a:pPr>
            <a:r>
              <a:rPr lang="en-US" sz="2300" spc="230">
                <a:solidFill>
                  <a:srgbClr val="2B4A9D"/>
                </a:solidFill>
                <a:latin typeface="Poppins Bold"/>
              </a:rPr>
              <a:t>DESPUÉS DE CLASIFICAR LOS PUESTOS DE TRABAJO POR NIVELES DE PRESTIGIO Y LOCALIZAR LAS PRINCIPALES POSICIONES DE RENUNCIA, SE LLEVÓ A CABO LA IDENTIFICACIÓN DE LAS DIFERENCIAS ENTRE LOS MOTIVOS DE RENUNCIA PARA LOS DISTINTOS NIVELES DE PRESTIGIO DE CADA PUESTO LABORAL.</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681272"/>
            <a:chOff x="0" y="0"/>
            <a:chExt cx="5014340" cy="706179"/>
          </a:xfrm>
        </p:grpSpPr>
        <p:sp>
          <p:nvSpPr>
            <p:cNvPr name="Freeform 3" id="3"/>
            <p:cNvSpPr/>
            <p:nvPr/>
          </p:nvSpPr>
          <p:spPr>
            <a:xfrm flipH="false" flipV="false" rot="0">
              <a:off x="0" y="0"/>
              <a:ext cx="5014340" cy="706179"/>
            </a:xfrm>
            <a:custGeom>
              <a:avLst/>
              <a:gdLst/>
              <a:ahLst/>
              <a:cxnLst/>
              <a:rect r="r" b="b" t="t" l="l"/>
              <a:pathLst>
                <a:path h="706179" w="5014340">
                  <a:moveTo>
                    <a:pt x="0" y="0"/>
                  </a:moveTo>
                  <a:lnTo>
                    <a:pt x="5014340" y="0"/>
                  </a:lnTo>
                  <a:lnTo>
                    <a:pt x="5014340" y="706179"/>
                  </a:lnTo>
                  <a:lnTo>
                    <a:pt x="0" y="706179"/>
                  </a:lnTo>
                  <a:close/>
                </a:path>
              </a:pathLst>
            </a:custGeom>
            <a:solidFill>
              <a:srgbClr val="9EACCF"/>
            </a:solidFill>
          </p:spPr>
        </p:sp>
        <p:sp>
          <p:nvSpPr>
            <p:cNvPr name="TextBox 4" id="4"/>
            <p:cNvSpPr txBox="true"/>
            <p:nvPr/>
          </p:nvSpPr>
          <p:spPr>
            <a:xfrm>
              <a:off x="0" y="-38100"/>
              <a:ext cx="5014340" cy="74427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4669458"/>
            <a:ext cx="18288000" cy="4924950"/>
          </a:xfrm>
          <a:custGeom>
            <a:avLst/>
            <a:gdLst/>
            <a:ahLst/>
            <a:cxnLst/>
            <a:rect r="r" b="b" t="t" l="l"/>
            <a:pathLst>
              <a:path h="4924950" w="18288000">
                <a:moveTo>
                  <a:pt x="0" y="0"/>
                </a:moveTo>
                <a:lnTo>
                  <a:pt x="18288000" y="0"/>
                </a:lnTo>
                <a:lnTo>
                  <a:pt x="18288000" y="4924950"/>
                </a:lnTo>
                <a:lnTo>
                  <a:pt x="0" y="4924950"/>
                </a:lnTo>
                <a:lnTo>
                  <a:pt x="0" y="0"/>
                </a:lnTo>
                <a:close/>
              </a:path>
            </a:pathLst>
          </a:custGeom>
          <a:blipFill>
            <a:blip r:embed="rId2"/>
            <a:stretch>
              <a:fillRect l="0" t="-4273" r="0" b="-4273"/>
            </a:stretch>
          </a:blipFill>
        </p:spPr>
      </p:sp>
      <p:sp>
        <p:nvSpPr>
          <p:cNvPr name="TextBox 6" id="6"/>
          <p:cNvSpPr txBox="true"/>
          <p:nvPr/>
        </p:nvSpPr>
        <p:spPr>
          <a:xfrm rot="0">
            <a:off x="92913" y="104373"/>
            <a:ext cx="17267842" cy="3295650"/>
          </a:xfrm>
          <a:prstGeom prst="rect">
            <a:avLst/>
          </a:prstGeom>
        </p:spPr>
        <p:txBody>
          <a:bodyPr anchor="t" rtlCol="false" tIns="0" lIns="0" bIns="0" rIns="0">
            <a:spAutoFit/>
          </a:bodyPr>
          <a:lstStyle/>
          <a:p>
            <a:pPr algn="ctr">
              <a:lnSpc>
                <a:spcPts val="8477"/>
              </a:lnSpc>
            </a:pPr>
            <a:r>
              <a:rPr lang="en-US" sz="7064" spc="706">
                <a:solidFill>
                  <a:srgbClr val="00296A"/>
                </a:solidFill>
                <a:latin typeface="Poppins Bold"/>
              </a:rPr>
              <a:t> PUESTOS DE ALTO PRESTIGIO DENTRO DE LA EMPRESA.</a:t>
            </a:r>
          </a:p>
          <a:p>
            <a:pPr algn="ctr" marL="0" indent="0" lvl="0">
              <a:lnSpc>
                <a:spcPts val="8477"/>
              </a:lnSpc>
            </a:pPr>
          </a:p>
        </p:txBody>
      </p:sp>
      <p:sp>
        <p:nvSpPr>
          <p:cNvPr name="TextBox 7" id="7"/>
          <p:cNvSpPr txBox="true"/>
          <p:nvPr/>
        </p:nvSpPr>
        <p:spPr>
          <a:xfrm rot="0">
            <a:off x="611913" y="2571983"/>
            <a:ext cx="17064174" cy="1598930"/>
          </a:xfrm>
          <a:prstGeom prst="rect">
            <a:avLst/>
          </a:prstGeom>
        </p:spPr>
        <p:txBody>
          <a:bodyPr anchor="t" rtlCol="false" tIns="0" lIns="0" bIns="0" rIns="0">
            <a:spAutoFit/>
          </a:bodyPr>
          <a:lstStyle/>
          <a:p>
            <a:pPr algn="ctr" marL="0" indent="0" lvl="0">
              <a:lnSpc>
                <a:spcPts val="3220"/>
              </a:lnSpc>
              <a:spcBef>
                <a:spcPct val="0"/>
              </a:spcBef>
            </a:pPr>
            <a:r>
              <a:rPr lang="en-US" sz="2300" spc="230">
                <a:solidFill>
                  <a:srgbClr val="2B4A9D"/>
                </a:solidFill>
                <a:latin typeface="Poppins Bold"/>
              </a:rPr>
              <a:t>DESPUÉS DE CLASIFICAR LOS PUESTOS DE TRABAJO POR NIVELES DE PRESTIGIO Y LOCALIZAR LAS PRINCIPALES POSICIONES DE RENUNCIA, SE LLEVÓ A CABO LA IDENTIFICACIÓN DE LAS DIFERENCIAS ENTRE LOS MOTIVOS DE RENUNCIA PARA LOS DISTINTOS NIVELES DE PRESTIGIO DE CADA PUESTO LABORAL.</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129537"/>
            <a:chOff x="0" y="0"/>
            <a:chExt cx="5014340" cy="560866"/>
          </a:xfrm>
        </p:grpSpPr>
        <p:sp>
          <p:nvSpPr>
            <p:cNvPr name="Freeform 3" id="3"/>
            <p:cNvSpPr/>
            <p:nvPr/>
          </p:nvSpPr>
          <p:spPr>
            <a:xfrm flipH="false" flipV="false" rot="0">
              <a:off x="0" y="0"/>
              <a:ext cx="5014340" cy="560866"/>
            </a:xfrm>
            <a:custGeom>
              <a:avLst/>
              <a:gdLst/>
              <a:ahLst/>
              <a:cxnLst/>
              <a:rect r="r" b="b" t="t" l="l"/>
              <a:pathLst>
                <a:path h="560866" w="5014340">
                  <a:moveTo>
                    <a:pt x="0" y="0"/>
                  </a:moveTo>
                  <a:lnTo>
                    <a:pt x="5014340" y="0"/>
                  </a:lnTo>
                  <a:lnTo>
                    <a:pt x="5014340" y="560866"/>
                  </a:lnTo>
                  <a:lnTo>
                    <a:pt x="0" y="560866"/>
                  </a:lnTo>
                  <a:close/>
                </a:path>
              </a:pathLst>
            </a:custGeom>
            <a:solidFill>
              <a:srgbClr val="9EACCF"/>
            </a:solidFill>
          </p:spPr>
        </p:sp>
        <p:sp>
          <p:nvSpPr>
            <p:cNvPr name="TextBox 4" id="4"/>
            <p:cNvSpPr txBox="true"/>
            <p:nvPr/>
          </p:nvSpPr>
          <p:spPr>
            <a:xfrm>
              <a:off x="0" y="-38100"/>
              <a:ext cx="5014340" cy="59896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6150275" y="2760358"/>
            <a:ext cx="5987449" cy="5987449"/>
          </a:xfrm>
          <a:custGeom>
            <a:avLst/>
            <a:gdLst/>
            <a:ahLst/>
            <a:cxnLst/>
            <a:rect r="r" b="b" t="t" l="l"/>
            <a:pathLst>
              <a:path h="5987449" w="5987449">
                <a:moveTo>
                  <a:pt x="0" y="0"/>
                </a:moveTo>
                <a:lnTo>
                  <a:pt x="5987450" y="0"/>
                </a:lnTo>
                <a:lnTo>
                  <a:pt x="5987450" y="5987449"/>
                </a:lnTo>
                <a:lnTo>
                  <a:pt x="0" y="5987449"/>
                </a:lnTo>
                <a:lnTo>
                  <a:pt x="0" y="0"/>
                </a:lnTo>
                <a:close/>
              </a:path>
            </a:pathLst>
          </a:custGeom>
          <a:blipFill>
            <a:blip r:embed="rId2"/>
            <a:stretch>
              <a:fillRect l="0" t="0" r="0" b="0"/>
            </a:stretch>
          </a:blipFill>
        </p:spPr>
      </p:sp>
      <p:sp>
        <p:nvSpPr>
          <p:cNvPr name="TextBox 6" id="6"/>
          <p:cNvSpPr txBox="true"/>
          <p:nvPr/>
        </p:nvSpPr>
        <p:spPr>
          <a:xfrm rot="0">
            <a:off x="1028700" y="290871"/>
            <a:ext cx="16002888"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¿QUÉ NOS DICE ESTO?</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129537"/>
            <a:chOff x="0" y="0"/>
            <a:chExt cx="5014340" cy="560866"/>
          </a:xfrm>
        </p:grpSpPr>
        <p:sp>
          <p:nvSpPr>
            <p:cNvPr name="Freeform 3" id="3"/>
            <p:cNvSpPr/>
            <p:nvPr/>
          </p:nvSpPr>
          <p:spPr>
            <a:xfrm flipH="false" flipV="false" rot="0">
              <a:off x="0" y="0"/>
              <a:ext cx="5014340" cy="560866"/>
            </a:xfrm>
            <a:custGeom>
              <a:avLst/>
              <a:gdLst/>
              <a:ahLst/>
              <a:cxnLst/>
              <a:rect r="r" b="b" t="t" l="l"/>
              <a:pathLst>
                <a:path h="560866" w="5014340">
                  <a:moveTo>
                    <a:pt x="0" y="0"/>
                  </a:moveTo>
                  <a:lnTo>
                    <a:pt x="5014340" y="0"/>
                  </a:lnTo>
                  <a:lnTo>
                    <a:pt x="5014340" y="560866"/>
                  </a:lnTo>
                  <a:lnTo>
                    <a:pt x="0" y="560866"/>
                  </a:lnTo>
                  <a:close/>
                </a:path>
              </a:pathLst>
            </a:custGeom>
            <a:solidFill>
              <a:srgbClr val="9EACCF"/>
            </a:solidFill>
          </p:spPr>
        </p:sp>
        <p:sp>
          <p:nvSpPr>
            <p:cNvPr name="TextBox 4" id="4"/>
            <p:cNvSpPr txBox="true"/>
            <p:nvPr/>
          </p:nvSpPr>
          <p:spPr>
            <a:xfrm>
              <a:off x="0" y="-38100"/>
              <a:ext cx="5014340" cy="598966"/>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290871"/>
            <a:ext cx="16002888"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¿QUÉ NOS DICE ESTO?</a:t>
            </a:r>
          </a:p>
        </p:txBody>
      </p:sp>
      <p:sp>
        <p:nvSpPr>
          <p:cNvPr name="TextBox 6" id="6"/>
          <p:cNvSpPr txBox="true"/>
          <p:nvPr/>
        </p:nvSpPr>
        <p:spPr>
          <a:xfrm rot="0">
            <a:off x="269441" y="2085975"/>
            <a:ext cx="17548352" cy="7785288"/>
          </a:xfrm>
          <a:prstGeom prst="rect">
            <a:avLst/>
          </a:prstGeom>
        </p:spPr>
        <p:txBody>
          <a:bodyPr anchor="t" rtlCol="false" tIns="0" lIns="0" bIns="0" rIns="0">
            <a:spAutoFit/>
          </a:bodyPr>
          <a:lstStyle/>
          <a:p>
            <a:pPr algn="just" marL="444478" indent="-222239" lvl="1">
              <a:lnSpc>
                <a:spcPts val="2593"/>
              </a:lnSpc>
              <a:buFont typeface="Arial"/>
              <a:buChar char="•"/>
            </a:pPr>
            <a:r>
              <a:rPr lang="en-US" sz="2058" spc="205">
                <a:solidFill>
                  <a:srgbClr val="00296A"/>
                </a:solidFill>
                <a:latin typeface="Poppins Bold"/>
              </a:rPr>
              <a:t>D</a:t>
            </a:r>
            <a:r>
              <a:rPr lang="en-US" sz="2058" spc="205">
                <a:solidFill>
                  <a:srgbClr val="00296A"/>
                </a:solidFill>
                <a:latin typeface="Poppins Bold"/>
              </a:rPr>
              <a:t>ESERCIÓN EN PUESTOS DE MENOR JERARQUÍA:</a:t>
            </a:r>
          </a:p>
          <a:p>
            <a:pPr algn="just" marL="888955" indent="-296318" lvl="2">
              <a:lnSpc>
                <a:spcPts val="2593"/>
              </a:lnSpc>
              <a:buFont typeface="Arial"/>
              <a:buChar char="⚬"/>
            </a:pPr>
            <a:r>
              <a:rPr lang="en-US" sz="2058" spc="205">
                <a:solidFill>
                  <a:srgbClr val="00296A"/>
                </a:solidFill>
                <a:latin typeface="Poppins"/>
              </a:rPr>
              <a:t>LA PROPORCIÓN DE EMPLEADOS QUE ABANDONAN LA EMPRESA SIN JUSTIFICACIÓN ESPECÍFICA ES NOTABLEMENTE ALTA EN ROLES DE MENOR JERARQUÍA. LA PERCEPCIÓN DE QUE ESTOS ROLES SON MENOS CRÍTICOS O DESAFIANTES PODRÍA CONTRIBUIR A ESTA TENDENCIA.</a:t>
            </a:r>
          </a:p>
          <a:p>
            <a:pPr algn="just" marL="444478" indent="-222239" lvl="1">
              <a:lnSpc>
                <a:spcPts val="2593"/>
              </a:lnSpc>
              <a:buFont typeface="Arial"/>
              <a:buChar char="•"/>
            </a:pPr>
            <a:r>
              <a:rPr lang="en-US" sz="2058" spc="205">
                <a:solidFill>
                  <a:srgbClr val="00296A"/>
                </a:solidFill>
                <a:latin typeface="Poppins Bold"/>
              </a:rPr>
              <a:t>TRANSFERIBILIDAD DE ROLES DE MENOR NIVEL: </a:t>
            </a:r>
          </a:p>
          <a:p>
            <a:pPr algn="just" marL="888955" indent="-296318" lvl="2">
              <a:lnSpc>
                <a:spcPts val="2593"/>
              </a:lnSpc>
              <a:buFont typeface="Arial"/>
              <a:buChar char="⚬"/>
            </a:pPr>
            <a:r>
              <a:rPr lang="en-US" sz="2058" spc="205">
                <a:solidFill>
                  <a:srgbClr val="00296A"/>
                </a:solidFill>
                <a:latin typeface="Poppins"/>
              </a:rPr>
              <a:t>LA PERCEPCIÓN DE QUE LOS ROLES DE MENOR NIVEL SON FÁCILMENTE TRANSFERIBLES A OTRAS EMPRESAS PUEDE ESTAR INFLUYENDO EN LA DECISIÓN DE LOS EMPLEADOS DE ABANDONAR LA EMPRESA.</a:t>
            </a:r>
          </a:p>
          <a:p>
            <a:pPr algn="just" marL="444478" indent="-222239" lvl="1">
              <a:lnSpc>
                <a:spcPts val="2593"/>
              </a:lnSpc>
              <a:buFont typeface="Arial"/>
              <a:buChar char="•"/>
            </a:pPr>
            <a:r>
              <a:rPr lang="en-US" sz="2058" spc="205">
                <a:solidFill>
                  <a:srgbClr val="00296A"/>
                </a:solidFill>
                <a:latin typeface="Poppins Bold"/>
              </a:rPr>
              <a:t>IMPACTO DE LA UBICACIÓN GEOGRÁFICA: </a:t>
            </a:r>
          </a:p>
          <a:p>
            <a:pPr algn="just" marL="888955" indent="-296318" lvl="2">
              <a:lnSpc>
                <a:spcPts val="2593"/>
              </a:lnSpc>
              <a:buFont typeface="Arial"/>
              <a:buChar char="⚬"/>
            </a:pPr>
            <a:r>
              <a:rPr lang="en-US" sz="2058" spc="205">
                <a:solidFill>
                  <a:srgbClr val="00296A"/>
                </a:solidFill>
                <a:latin typeface="Poppins"/>
              </a:rPr>
              <a:t>LA UBICACIÓN GEOGRÁFICA DE LOS EMPLEADOS, PARTICULARMENTE EN UNA ZONA INDUSTRIAL, AMPLIFICA LA ACCESIBILIDAD A OTRAS OPORTUNIDADES LABORALES. ESTO PUEDE ESTAR CONTRIBUYENDO A LA ALTA TASA DE ROTACIÓN.</a:t>
            </a:r>
          </a:p>
          <a:p>
            <a:pPr algn="just" marL="444478" indent="-222239" lvl="1">
              <a:lnSpc>
                <a:spcPts val="2593"/>
              </a:lnSpc>
              <a:buFont typeface="Arial"/>
              <a:buChar char="•"/>
            </a:pPr>
            <a:r>
              <a:rPr lang="en-US" sz="2058" spc="205">
                <a:solidFill>
                  <a:srgbClr val="00296A"/>
                </a:solidFill>
                <a:latin typeface="Poppins Bold"/>
              </a:rPr>
              <a:t>BÚSQUEDA ACTIVA DE TRANSFERENCIAS: </a:t>
            </a:r>
          </a:p>
          <a:p>
            <a:pPr algn="just" marL="888955" indent="-296318" lvl="2">
              <a:lnSpc>
                <a:spcPts val="2593"/>
              </a:lnSpc>
              <a:buFont typeface="Arial"/>
              <a:buChar char="⚬"/>
            </a:pPr>
            <a:r>
              <a:rPr lang="en-US" sz="2058" spc="205">
                <a:solidFill>
                  <a:srgbClr val="00296A"/>
                </a:solidFill>
                <a:latin typeface="Poppins"/>
              </a:rPr>
              <a:t>SE DESTACA UN PORCENTAJE SIGNIFICATIVO DE EMPLEADOS DE NIVEL INFERIOR QUE BUSCAN ACTIVAMENTE UNA TRANSFERENCIA A OTRA PLANTA. ESTE COMPORTAMIENTO SUGIERE UN DESEO DE VARIACIÓN EN EL ENTORNO LABORAL, POSIBLEMENTE INFLUENCIADO POR FACTORES COMO LA COMODIDAD GEOGRÁFICA O ASPIRACIONES PERSONALES.</a:t>
            </a:r>
          </a:p>
          <a:p>
            <a:pPr algn="just" marL="444478" indent="-222239" lvl="1">
              <a:lnSpc>
                <a:spcPts val="2593"/>
              </a:lnSpc>
              <a:buFont typeface="Arial"/>
              <a:buChar char="•"/>
            </a:pPr>
            <a:r>
              <a:rPr lang="en-US" sz="2058" spc="205">
                <a:solidFill>
                  <a:srgbClr val="00296A"/>
                </a:solidFill>
                <a:latin typeface="Poppins Bold"/>
              </a:rPr>
              <a:t>CONSIDERACIÓN DE LA PLANTA LOCAL:</a:t>
            </a:r>
          </a:p>
          <a:p>
            <a:pPr algn="just" marL="888955" indent="-296318" lvl="2">
              <a:lnSpc>
                <a:spcPts val="2593"/>
              </a:lnSpc>
              <a:buFont typeface="Arial"/>
              <a:buChar char="⚬"/>
            </a:pPr>
            <a:r>
              <a:rPr lang="en-US" sz="2058" spc="205">
                <a:solidFill>
                  <a:srgbClr val="00296A"/>
                </a:solidFill>
                <a:latin typeface="Poppins"/>
              </a:rPr>
              <a:t> ES IMPORTANTE CONSIDERAR QUE LA PLANTA DE LA CUAL SE OBTUVIERON ESTOS DATOS PUEDE NO SER LA LOCALIZADA EN EL PARQUE INDUSTRIAL RÍO BRAVO. LA PROXIMIDAD GEOGRÁFICA A ESTA PLANTA ESPECÍFICA PUEDE INFLUIR EN LA DECISIÓN DE LOS EMPLEADOS DE BUSCAR OPORTUNIDADES LABORALES CERCANAS.</a:t>
            </a:r>
          </a:p>
          <a:p>
            <a:pPr algn="ctr">
              <a:lnSpc>
                <a:spcPts val="2593"/>
              </a:lnSpc>
            </a:pPr>
          </a:p>
          <a:p>
            <a:pPr algn="ctr">
              <a:lnSpc>
                <a:spcPts val="2593"/>
              </a:lnSpc>
            </a:pPr>
          </a:p>
          <a:p>
            <a:pPr algn="ctr">
              <a:lnSpc>
                <a:spcPts val="2593"/>
              </a:lnSpc>
            </a:pPr>
          </a:p>
          <a:p>
            <a:pPr>
              <a:lnSpc>
                <a:spcPts val="2593"/>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681272"/>
            <a:chOff x="0" y="0"/>
            <a:chExt cx="5014340" cy="706179"/>
          </a:xfrm>
        </p:grpSpPr>
        <p:sp>
          <p:nvSpPr>
            <p:cNvPr name="Freeform 3" id="3"/>
            <p:cNvSpPr/>
            <p:nvPr/>
          </p:nvSpPr>
          <p:spPr>
            <a:xfrm flipH="false" flipV="false" rot="0">
              <a:off x="0" y="0"/>
              <a:ext cx="5014340" cy="706179"/>
            </a:xfrm>
            <a:custGeom>
              <a:avLst/>
              <a:gdLst/>
              <a:ahLst/>
              <a:cxnLst/>
              <a:rect r="r" b="b" t="t" l="l"/>
              <a:pathLst>
                <a:path h="706179" w="5014340">
                  <a:moveTo>
                    <a:pt x="0" y="0"/>
                  </a:moveTo>
                  <a:lnTo>
                    <a:pt x="5014340" y="0"/>
                  </a:lnTo>
                  <a:lnTo>
                    <a:pt x="5014340" y="706179"/>
                  </a:lnTo>
                  <a:lnTo>
                    <a:pt x="0" y="706179"/>
                  </a:lnTo>
                  <a:close/>
                </a:path>
              </a:pathLst>
            </a:custGeom>
            <a:solidFill>
              <a:srgbClr val="9EACCF"/>
            </a:solidFill>
          </p:spPr>
        </p:sp>
        <p:sp>
          <p:nvSpPr>
            <p:cNvPr name="TextBox 4" id="4"/>
            <p:cNvSpPr txBox="true"/>
            <p:nvPr/>
          </p:nvSpPr>
          <p:spPr>
            <a:xfrm>
              <a:off x="0" y="-38100"/>
              <a:ext cx="5014340" cy="74427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4669458"/>
            <a:ext cx="18288000" cy="4924950"/>
          </a:xfrm>
          <a:custGeom>
            <a:avLst/>
            <a:gdLst/>
            <a:ahLst/>
            <a:cxnLst/>
            <a:rect r="r" b="b" t="t" l="l"/>
            <a:pathLst>
              <a:path h="4924950" w="18288000">
                <a:moveTo>
                  <a:pt x="0" y="0"/>
                </a:moveTo>
                <a:lnTo>
                  <a:pt x="18288000" y="0"/>
                </a:lnTo>
                <a:lnTo>
                  <a:pt x="18288000" y="4924950"/>
                </a:lnTo>
                <a:lnTo>
                  <a:pt x="0" y="4924950"/>
                </a:lnTo>
                <a:lnTo>
                  <a:pt x="0" y="0"/>
                </a:lnTo>
                <a:close/>
              </a:path>
            </a:pathLst>
          </a:custGeom>
          <a:blipFill>
            <a:blip r:embed="rId2"/>
            <a:stretch>
              <a:fillRect l="0" t="-4273" r="0" b="-4273"/>
            </a:stretch>
          </a:blipFill>
        </p:spPr>
      </p:sp>
      <p:sp>
        <p:nvSpPr>
          <p:cNvPr name="TextBox 6" id="6"/>
          <p:cNvSpPr txBox="true"/>
          <p:nvPr/>
        </p:nvSpPr>
        <p:spPr>
          <a:xfrm rot="0">
            <a:off x="92913" y="104373"/>
            <a:ext cx="17267842" cy="3295650"/>
          </a:xfrm>
          <a:prstGeom prst="rect">
            <a:avLst/>
          </a:prstGeom>
        </p:spPr>
        <p:txBody>
          <a:bodyPr anchor="t" rtlCol="false" tIns="0" lIns="0" bIns="0" rIns="0">
            <a:spAutoFit/>
          </a:bodyPr>
          <a:lstStyle/>
          <a:p>
            <a:pPr algn="ctr">
              <a:lnSpc>
                <a:spcPts val="8477"/>
              </a:lnSpc>
            </a:pPr>
            <a:r>
              <a:rPr lang="en-US" sz="7064" spc="706">
                <a:solidFill>
                  <a:srgbClr val="00296A"/>
                </a:solidFill>
                <a:latin typeface="Poppins Bold"/>
              </a:rPr>
              <a:t> PUESTOS DE ALTA JERARQUÍA DENTRO DE LA EMPRESA</a:t>
            </a:r>
          </a:p>
          <a:p>
            <a:pPr algn="ctr" marL="0" indent="0" lvl="0">
              <a:lnSpc>
                <a:spcPts val="8477"/>
              </a:lnSpc>
            </a:pPr>
          </a:p>
        </p:txBody>
      </p:sp>
      <p:sp>
        <p:nvSpPr>
          <p:cNvPr name="TextBox 7" id="7"/>
          <p:cNvSpPr txBox="true"/>
          <p:nvPr/>
        </p:nvSpPr>
        <p:spPr>
          <a:xfrm rot="0">
            <a:off x="334681" y="2972033"/>
            <a:ext cx="17064174" cy="798830"/>
          </a:xfrm>
          <a:prstGeom prst="rect">
            <a:avLst/>
          </a:prstGeom>
        </p:spPr>
        <p:txBody>
          <a:bodyPr anchor="t" rtlCol="false" tIns="0" lIns="0" bIns="0" rIns="0">
            <a:spAutoFit/>
          </a:bodyPr>
          <a:lstStyle/>
          <a:p>
            <a:pPr algn="ctr" marL="0" indent="0" lvl="0">
              <a:lnSpc>
                <a:spcPts val="3220"/>
              </a:lnSpc>
              <a:spcBef>
                <a:spcPct val="0"/>
              </a:spcBef>
            </a:pPr>
            <a:r>
              <a:rPr lang="en-US" sz="2300" spc="230">
                <a:solidFill>
                  <a:srgbClr val="2B4A9D"/>
                </a:solidFill>
                <a:latin typeface="Poppins Bold"/>
              </a:rPr>
              <a:t>SIGUIENDO UNA METODOLOGÍA SIMILAR A LA REALIZADA PREVIAMENTE, SE TOMARON EN CUENTA EL RESTO DE BANDAS SALARIALES PRESENTES EN LA MUESTRA DE DATOS.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681272"/>
            <a:chOff x="0" y="0"/>
            <a:chExt cx="5014340" cy="706179"/>
          </a:xfrm>
        </p:grpSpPr>
        <p:sp>
          <p:nvSpPr>
            <p:cNvPr name="Freeform 3" id="3"/>
            <p:cNvSpPr/>
            <p:nvPr/>
          </p:nvSpPr>
          <p:spPr>
            <a:xfrm flipH="false" flipV="false" rot="0">
              <a:off x="0" y="0"/>
              <a:ext cx="5014340" cy="706179"/>
            </a:xfrm>
            <a:custGeom>
              <a:avLst/>
              <a:gdLst/>
              <a:ahLst/>
              <a:cxnLst/>
              <a:rect r="r" b="b" t="t" l="l"/>
              <a:pathLst>
                <a:path h="706179" w="5014340">
                  <a:moveTo>
                    <a:pt x="0" y="0"/>
                  </a:moveTo>
                  <a:lnTo>
                    <a:pt x="5014340" y="0"/>
                  </a:lnTo>
                  <a:lnTo>
                    <a:pt x="5014340" y="706179"/>
                  </a:lnTo>
                  <a:lnTo>
                    <a:pt x="0" y="706179"/>
                  </a:lnTo>
                  <a:close/>
                </a:path>
              </a:pathLst>
            </a:custGeom>
            <a:solidFill>
              <a:srgbClr val="9EACCF"/>
            </a:solidFill>
          </p:spPr>
        </p:sp>
        <p:sp>
          <p:nvSpPr>
            <p:cNvPr name="TextBox 4" id="4"/>
            <p:cNvSpPr txBox="true"/>
            <p:nvPr/>
          </p:nvSpPr>
          <p:spPr>
            <a:xfrm>
              <a:off x="0" y="-38100"/>
              <a:ext cx="5014340" cy="74427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4225378"/>
            <a:ext cx="18288000" cy="4924950"/>
          </a:xfrm>
          <a:custGeom>
            <a:avLst/>
            <a:gdLst/>
            <a:ahLst/>
            <a:cxnLst/>
            <a:rect r="r" b="b" t="t" l="l"/>
            <a:pathLst>
              <a:path h="4924950" w="18288000">
                <a:moveTo>
                  <a:pt x="0" y="0"/>
                </a:moveTo>
                <a:lnTo>
                  <a:pt x="18288000" y="0"/>
                </a:lnTo>
                <a:lnTo>
                  <a:pt x="18288000" y="4924951"/>
                </a:lnTo>
                <a:lnTo>
                  <a:pt x="0" y="4924951"/>
                </a:lnTo>
                <a:lnTo>
                  <a:pt x="0" y="0"/>
                </a:lnTo>
                <a:close/>
              </a:path>
            </a:pathLst>
          </a:custGeom>
          <a:blipFill>
            <a:blip r:embed="rId2"/>
            <a:stretch>
              <a:fillRect l="0" t="-4273" r="0" b="-4273"/>
            </a:stretch>
          </a:blipFill>
        </p:spPr>
      </p:sp>
      <p:sp>
        <p:nvSpPr>
          <p:cNvPr name="TextBox 6" id="6"/>
          <p:cNvSpPr txBox="true"/>
          <p:nvPr/>
        </p:nvSpPr>
        <p:spPr>
          <a:xfrm rot="0">
            <a:off x="92913" y="104373"/>
            <a:ext cx="17267842" cy="3295650"/>
          </a:xfrm>
          <a:prstGeom prst="rect">
            <a:avLst/>
          </a:prstGeom>
        </p:spPr>
        <p:txBody>
          <a:bodyPr anchor="t" rtlCol="false" tIns="0" lIns="0" bIns="0" rIns="0">
            <a:spAutoFit/>
          </a:bodyPr>
          <a:lstStyle/>
          <a:p>
            <a:pPr algn="ctr">
              <a:lnSpc>
                <a:spcPts val="8477"/>
              </a:lnSpc>
            </a:pPr>
            <a:r>
              <a:rPr lang="en-US" sz="7064" spc="706">
                <a:solidFill>
                  <a:srgbClr val="00296A"/>
                </a:solidFill>
                <a:latin typeface="Poppins Bold"/>
              </a:rPr>
              <a:t>MOTIVIMOS DE RENUNCIAS EN PUESTOS DE ALTA JERARQUÍA </a:t>
            </a:r>
          </a:p>
          <a:p>
            <a:pPr algn="ctr" marL="0" indent="0" lvl="0">
              <a:lnSpc>
                <a:spcPts val="8477"/>
              </a:lnSpc>
            </a:pPr>
          </a:p>
        </p:txBody>
      </p:sp>
      <p:sp>
        <p:nvSpPr>
          <p:cNvPr name="TextBox 7" id="7"/>
          <p:cNvSpPr txBox="true"/>
          <p:nvPr/>
        </p:nvSpPr>
        <p:spPr>
          <a:xfrm rot="0">
            <a:off x="611913" y="2601194"/>
            <a:ext cx="17064174" cy="798830"/>
          </a:xfrm>
          <a:prstGeom prst="rect">
            <a:avLst/>
          </a:prstGeom>
        </p:spPr>
        <p:txBody>
          <a:bodyPr anchor="t" rtlCol="false" tIns="0" lIns="0" bIns="0" rIns="0">
            <a:spAutoFit/>
          </a:bodyPr>
          <a:lstStyle/>
          <a:p>
            <a:pPr algn="ctr" marL="0" indent="0" lvl="0">
              <a:lnSpc>
                <a:spcPts val="3220"/>
              </a:lnSpc>
              <a:spcBef>
                <a:spcPct val="0"/>
              </a:spcBef>
            </a:pPr>
            <a:r>
              <a:rPr lang="en-US" sz="2300" spc="230">
                <a:solidFill>
                  <a:srgbClr val="2B4A9D"/>
                </a:solidFill>
                <a:latin typeface="Poppins Bold"/>
              </a:rPr>
              <a:t>EN ESTE PUNTO, SE APLICARON ALGUNOS FILTROS PARA DETERMINAR LOS PRINCIPALES MOTIVOS DE RENUNCIA QUE SE PRESENTARON EN LOS PUESTOS DE ALTO PRESTIGIO DENTRO DE LA EMPRESA.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583855" y="1945490"/>
            <a:ext cx="8817706" cy="6396020"/>
          </a:xfrm>
          <a:prstGeom prst="rect">
            <a:avLst/>
          </a:prstGeom>
        </p:spPr>
      </p:pic>
      <p:grpSp>
        <p:nvGrpSpPr>
          <p:cNvPr name="Group 3" id="3"/>
          <p:cNvGrpSpPr/>
          <p:nvPr/>
        </p:nvGrpSpPr>
        <p:grpSpPr>
          <a:xfrm rot="-10800000">
            <a:off x="14723210" y="0"/>
            <a:ext cx="4294602" cy="10287000"/>
            <a:chOff x="0" y="0"/>
            <a:chExt cx="4812267" cy="11526982"/>
          </a:xfrm>
        </p:grpSpPr>
        <p:sp>
          <p:nvSpPr>
            <p:cNvPr name="Freeform 4" id="4"/>
            <p:cNvSpPr/>
            <p:nvPr/>
          </p:nvSpPr>
          <p:spPr>
            <a:xfrm flipH="false" flipV="false" rot="0">
              <a:off x="0" y="0"/>
              <a:ext cx="4812268" cy="11526982"/>
            </a:xfrm>
            <a:custGeom>
              <a:avLst/>
              <a:gdLst/>
              <a:ahLst/>
              <a:cxnLst/>
              <a:rect r="r" b="b" t="t" l="l"/>
              <a:pathLst>
                <a:path h="11526982" w="4812268">
                  <a:moveTo>
                    <a:pt x="4812268" y="11526982"/>
                  </a:moveTo>
                  <a:lnTo>
                    <a:pt x="0" y="11526982"/>
                  </a:lnTo>
                  <a:lnTo>
                    <a:pt x="0" y="0"/>
                  </a:lnTo>
                  <a:lnTo>
                    <a:pt x="4812268" y="11526982"/>
                  </a:lnTo>
                  <a:close/>
                </a:path>
              </a:pathLst>
            </a:custGeom>
            <a:solidFill>
              <a:srgbClr val="FF66C4"/>
            </a:solidFill>
          </p:spPr>
        </p:sp>
      </p:grpSp>
      <p:grpSp>
        <p:nvGrpSpPr>
          <p:cNvPr name="Group 5" id="5"/>
          <p:cNvGrpSpPr/>
          <p:nvPr/>
        </p:nvGrpSpPr>
        <p:grpSpPr>
          <a:xfrm rot="-10800000">
            <a:off x="15884858" y="6753171"/>
            <a:ext cx="3347655" cy="3608571"/>
            <a:chOff x="0" y="0"/>
            <a:chExt cx="1204093" cy="1297940"/>
          </a:xfrm>
        </p:grpSpPr>
        <p:sp>
          <p:nvSpPr>
            <p:cNvPr name="Freeform 6" id="6"/>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2B4A9D"/>
            </a:solidFill>
          </p:spPr>
        </p:sp>
      </p:grpSp>
      <p:sp>
        <p:nvSpPr>
          <p:cNvPr name="TextBox 7" id="7"/>
          <p:cNvSpPr txBox="true"/>
          <p:nvPr/>
        </p:nvSpPr>
        <p:spPr>
          <a:xfrm rot="0">
            <a:off x="1028700" y="5882061"/>
            <a:ext cx="5175792" cy="1953381"/>
          </a:xfrm>
          <a:prstGeom prst="rect">
            <a:avLst/>
          </a:prstGeom>
        </p:spPr>
        <p:txBody>
          <a:bodyPr anchor="t" rtlCol="false" tIns="0" lIns="0" bIns="0" rIns="0">
            <a:spAutoFit/>
          </a:bodyPr>
          <a:lstStyle/>
          <a:p>
            <a:pPr algn="l" marL="0" indent="0" lvl="0">
              <a:lnSpc>
                <a:spcPts val="3108"/>
              </a:lnSpc>
              <a:spcBef>
                <a:spcPct val="0"/>
              </a:spcBef>
            </a:pPr>
            <a:r>
              <a:rPr lang="en-US" sz="2220" spc="222" u="none">
                <a:solidFill>
                  <a:srgbClr val="2B4A9D"/>
                </a:solidFill>
                <a:latin typeface="Lato Bold"/>
              </a:rPr>
              <a:t>EVALUAR EL ESTADO ACTUAL DE LA DIVERSIDAD EN LA ORGANIZACIÓN Y PROPONER ESTRATEGIAS PARA MEJORARLA.</a:t>
            </a:r>
          </a:p>
        </p:txBody>
      </p:sp>
      <p:sp>
        <p:nvSpPr>
          <p:cNvPr name="TextBox 8" id="8"/>
          <p:cNvSpPr txBox="true"/>
          <p:nvPr/>
        </p:nvSpPr>
        <p:spPr>
          <a:xfrm rot="0">
            <a:off x="1028700" y="1380751"/>
            <a:ext cx="7071859" cy="4095750"/>
          </a:xfrm>
          <a:prstGeom prst="rect">
            <a:avLst/>
          </a:prstGeom>
        </p:spPr>
        <p:txBody>
          <a:bodyPr anchor="t" rtlCol="false" tIns="0" lIns="0" bIns="0" rIns="0">
            <a:spAutoFit/>
          </a:bodyPr>
          <a:lstStyle/>
          <a:p>
            <a:pPr marL="0" indent="0" lvl="0">
              <a:lnSpc>
                <a:spcPts val="7997"/>
              </a:lnSpc>
            </a:pPr>
            <a:r>
              <a:rPr lang="en-US" sz="6664" spc="666" u="none">
                <a:solidFill>
                  <a:srgbClr val="2B4A9D"/>
                </a:solidFill>
                <a:latin typeface="Poppins Bold"/>
              </a:rPr>
              <a:t>ANÁLISIS DE DIVERSIDAD EN EL LUGAR DE TRABAJO</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129537"/>
            <a:chOff x="0" y="0"/>
            <a:chExt cx="5014340" cy="560866"/>
          </a:xfrm>
        </p:grpSpPr>
        <p:sp>
          <p:nvSpPr>
            <p:cNvPr name="Freeform 3" id="3"/>
            <p:cNvSpPr/>
            <p:nvPr/>
          </p:nvSpPr>
          <p:spPr>
            <a:xfrm flipH="false" flipV="false" rot="0">
              <a:off x="0" y="0"/>
              <a:ext cx="5014340" cy="560866"/>
            </a:xfrm>
            <a:custGeom>
              <a:avLst/>
              <a:gdLst/>
              <a:ahLst/>
              <a:cxnLst/>
              <a:rect r="r" b="b" t="t" l="l"/>
              <a:pathLst>
                <a:path h="560866" w="5014340">
                  <a:moveTo>
                    <a:pt x="0" y="0"/>
                  </a:moveTo>
                  <a:lnTo>
                    <a:pt x="5014340" y="0"/>
                  </a:lnTo>
                  <a:lnTo>
                    <a:pt x="5014340" y="560866"/>
                  </a:lnTo>
                  <a:lnTo>
                    <a:pt x="0" y="560866"/>
                  </a:lnTo>
                  <a:close/>
                </a:path>
              </a:pathLst>
            </a:custGeom>
            <a:solidFill>
              <a:srgbClr val="9EACCF"/>
            </a:solidFill>
          </p:spPr>
        </p:sp>
        <p:sp>
          <p:nvSpPr>
            <p:cNvPr name="TextBox 4" id="4"/>
            <p:cNvSpPr txBox="true"/>
            <p:nvPr/>
          </p:nvSpPr>
          <p:spPr>
            <a:xfrm>
              <a:off x="0" y="-38100"/>
              <a:ext cx="5014340" cy="598966"/>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290871"/>
            <a:ext cx="16002888"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¿QUÉ NOS DICE ESTO?</a:t>
            </a:r>
          </a:p>
        </p:txBody>
      </p:sp>
      <p:sp>
        <p:nvSpPr>
          <p:cNvPr name="TextBox 6" id="6"/>
          <p:cNvSpPr txBox="true"/>
          <p:nvPr/>
        </p:nvSpPr>
        <p:spPr>
          <a:xfrm rot="0">
            <a:off x="946902" y="8895572"/>
            <a:ext cx="16002888"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¿Y A DÓNDE LLEVA?</a:t>
            </a:r>
          </a:p>
        </p:txBody>
      </p:sp>
      <p:sp>
        <p:nvSpPr>
          <p:cNvPr name="Freeform 7" id="7"/>
          <p:cNvSpPr/>
          <p:nvPr/>
        </p:nvSpPr>
        <p:spPr>
          <a:xfrm flipH="false" flipV="false" rot="0">
            <a:off x="2462623" y="2380167"/>
            <a:ext cx="5987449" cy="5987449"/>
          </a:xfrm>
          <a:custGeom>
            <a:avLst/>
            <a:gdLst/>
            <a:ahLst/>
            <a:cxnLst/>
            <a:rect r="r" b="b" t="t" l="l"/>
            <a:pathLst>
              <a:path h="5987449" w="5987449">
                <a:moveTo>
                  <a:pt x="0" y="0"/>
                </a:moveTo>
                <a:lnTo>
                  <a:pt x="5987449" y="0"/>
                </a:lnTo>
                <a:lnTo>
                  <a:pt x="5987449" y="5987449"/>
                </a:lnTo>
                <a:lnTo>
                  <a:pt x="0" y="5987449"/>
                </a:lnTo>
                <a:lnTo>
                  <a:pt x="0" y="0"/>
                </a:lnTo>
                <a:close/>
              </a:path>
            </a:pathLst>
          </a:custGeom>
          <a:blipFill>
            <a:blip r:embed="rId2"/>
            <a:stretch>
              <a:fillRect l="0" t="0" r="0" b="0"/>
            </a:stretch>
          </a:blipFill>
        </p:spPr>
      </p:sp>
      <p:sp>
        <p:nvSpPr>
          <p:cNvPr name="Freeform 8" id="8"/>
          <p:cNvSpPr/>
          <p:nvPr/>
        </p:nvSpPr>
        <p:spPr>
          <a:xfrm flipH="false" flipV="false" rot="0">
            <a:off x="9144000" y="2380167"/>
            <a:ext cx="5987449" cy="5987449"/>
          </a:xfrm>
          <a:custGeom>
            <a:avLst/>
            <a:gdLst/>
            <a:ahLst/>
            <a:cxnLst/>
            <a:rect r="r" b="b" t="t" l="l"/>
            <a:pathLst>
              <a:path h="5987449" w="5987449">
                <a:moveTo>
                  <a:pt x="0" y="0"/>
                </a:moveTo>
                <a:lnTo>
                  <a:pt x="5987449" y="0"/>
                </a:lnTo>
                <a:lnTo>
                  <a:pt x="5987449" y="5987449"/>
                </a:lnTo>
                <a:lnTo>
                  <a:pt x="0" y="5987449"/>
                </a:lnTo>
                <a:lnTo>
                  <a:pt x="0" y="0"/>
                </a:lnTo>
                <a:close/>
              </a:path>
            </a:pathLst>
          </a:custGeom>
          <a:blipFill>
            <a:blip r:embed="rId3"/>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3152265"/>
            <a:chOff x="0" y="0"/>
            <a:chExt cx="5014340" cy="830226"/>
          </a:xfrm>
        </p:grpSpPr>
        <p:sp>
          <p:nvSpPr>
            <p:cNvPr name="Freeform 3" id="3"/>
            <p:cNvSpPr/>
            <p:nvPr/>
          </p:nvSpPr>
          <p:spPr>
            <a:xfrm flipH="false" flipV="false" rot="0">
              <a:off x="0" y="0"/>
              <a:ext cx="5014340" cy="830226"/>
            </a:xfrm>
            <a:custGeom>
              <a:avLst/>
              <a:gdLst/>
              <a:ahLst/>
              <a:cxnLst/>
              <a:rect r="r" b="b" t="t" l="l"/>
              <a:pathLst>
                <a:path h="830226" w="5014340">
                  <a:moveTo>
                    <a:pt x="0" y="0"/>
                  </a:moveTo>
                  <a:lnTo>
                    <a:pt x="5014340" y="0"/>
                  </a:lnTo>
                  <a:lnTo>
                    <a:pt x="5014340" y="830226"/>
                  </a:lnTo>
                  <a:lnTo>
                    <a:pt x="0" y="830226"/>
                  </a:lnTo>
                  <a:close/>
                </a:path>
              </a:pathLst>
            </a:custGeom>
            <a:solidFill>
              <a:srgbClr val="9EACCF"/>
            </a:solidFill>
          </p:spPr>
        </p:sp>
        <p:sp>
          <p:nvSpPr>
            <p:cNvPr name="TextBox 4" id="4"/>
            <p:cNvSpPr txBox="true"/>
            <p:nvPr/>
          </p:nvSpPr>
          <p:spPr>
            <a:xfrm>
              <a:off x="0" y="-38100"/>
              <a:ext cx="5014340" cy="868326"/>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290871"/>
            <a:ext cx="16002888"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¿QUÉ NOS DICE ESTO?</a:t>
            </a:r>
          </a:p>
        </p:txBody>
      </p:sp>
      <p:sp>
        <p:nvSpPr>
          <p:cNvPr name="TextBox 6" id="6"/>
          <p:cNvSpPr txBox="true"/>
          <p:nvPr/>
        </p:nvSpPr>
        <p:spPr>
          <a:xfrm rot="0">
            <a:off x="1028700" y="1453877"/>
            <a:ext cx="16002888" cy="1143000"/>
          </a:xfrm>
          <a:prstGeom prst="rect">
            <a:avLst/>
          </a:prstGeom>
        </p:spPr>
        <p:txBody>
          <a:bodyPr anchor="t" rtlCol="false" tIns="0" lIns="0" bIns="0" rIns="0">
            <a:spAutoFit/>
          </a:bodyPr>
          <a:lstStyle/>
          <a:p>
            <a:pPr algn="ctr" marL="0" indent="0" lvl="0">
              <a:lnSpc>
                <a:spcPts val="8477"/>
              </a:lnSpc>
            </a:pPr>
            <a:r>
              <a:rPr lang="en-US" sz="7064" spc="706">
                <a:solidFill>
                  <a:srgbClr val="00296A"/>
                </a:solidFill>
                <a:latin typeface="Poppins Bold"/>
              </a:rPr>
              <a:t>¿Y A DÓNDE LLEVA?</a:t>
            </a:r>
          </a:p>
        </p:txBody>
      </p:sp>
      <p:sp>
        <p:nvSpPr>
          <p:cNvPr name="TextBox 7" id="7"/>
          <p:cNvSpPr txBox="true"/>
          <p:nvPr/>
        </p:nvSpPr>
        <p:spPr>
          <a:xfrm rot="0">
            <a:off x="750834" y="3315552"/>
            <a:ext cx="16786331" cy="6305550"/>
          </a:xfrm>
          <a:prstGeom prst="rect">
            <a:avLst/>
          </a:prstGeom>
        </p:spPr>
        <p:txBody>
          <a:bodyPr anchor="t" rtlCol="false" tIns="0" lIns="0" bIns="0" rIns="0">
            <a:spAutoFit/>
          </a:bodyPr>
          <a:lstStyle/>
          <a:p>
            <a:pPr marL="453390" indent="-226695" lvl="1">
              <a:lnSpc>
                <a:spcPts val="2520"/>
              </a:lnSpc>
              <a:spcBef>
                <a:spcPct val="0"/>
              </a:spcBef>
              <a:buFont typeface="Arial"/>
              <a:buChar char="•"/>
            </a:pPr>
            <a:r>
              <a:rPr lang="en-US" sz="2100" spc="210">
                <a:solidFill>
                  <a:srgbClr val="00296A"/>
                </a:solidFill>
                <a:latin typeface="Poppins Bold"/>
              </a:rPr>
              <a:t>CAMBIO EN MOTIVOS DE RENUNCIA:</a:t>
            </a:r>
          </a:p>
          <a:p>
            <a:pPr marL="906780" indent="-302260" lvl="2">
              <a:lnSpc>
                <a:spcPts val="2520"/>
              </a:lnSpc>
              <a:spcBef>
                <a:spcPct val="0"/>
              </a:spcBef>
              <a:buFont typeface="Arial"/>
              <a:buChar char="⚬"/>
            </a:pPr>
            <a:r>
              <a:rPr lang="en-US" sz="2100" spc="210">
                <a:solidFill>
                  <a:srgbClr val="00296A"/>
                </a:solidFill>
                <a:latin typeface="Poppins"/>
              </a:rPr>
              <a:t>NOTABLE CAMBIO EN LOS MOTIVOS DE RENUNCIA A MEDIDA QUE ASCENDEMOS EN LOS NIVELES JERÁRQUICOS.</a:t>
            </a:r>
          </a:p>
          <a:p>
            <a:pPr marL="906780" indent="-302260" lvl="2">
              <a:lnSpc>
                <a:spcPts val="2520"/>
              </a:lnSpc>
              <a:spcBef>
                <a:spcPct val="0"/>
              </a:spcBef>
              <a:buFont typeface="Arial"/>
              <a:buChar char="⚬"/>
            </a:pPr>
            <a:r>
              <a:rPr lang="en-US" sz="2100" spc="210">
                <a:solidFill>
                  <a:srgbClr val="00296A"/>
                </a:solidFill>
                <a:latin typeface="Poppins"/>
              </a:rPr>
              <a:t>DIFERENCIAS CON EMPLEADOS DE MENOR NIVEL.</a:t>
            </a:r>
          </a:p>
          <a:p>
            <a:pPr marL="453390" indent="-226695" lvl="1">
              <a:lnSpc>
                <a:spcPts val="2520"/>
              </a:lnSpc>
              <a:spcBef>
                <a:spcPct val="0"/>
              </a:spcBef>
              <a:buFont typeface="Arial"/>
              <a:buChar char="•"/>
            </a:pPr>
            <a:r>
              <a:rPr lang="en-US" sz="2100" spc="210">
                <a:solidFill>
                  <a:srgbClr val="00296A"/>
                </a:solidFill>
                <a:latin typeface="Poppins Bold"/>
              </a:rPr>
              <a:t>DINÁMICA ACTIVA DE BÚSQUEDA:</a:t>
            </a:r>
          </a:p>
          <a:p>
            <a:pPr marL="906780" indent="-302260" lvl="2">
              <a:lnSpc>
                <a:spcPts val="2520"/>
              </a:lnSpc>
              <a:spcBef>
                <a:spcPct val="0"/>
              </a:spcBef>
              <a:buFont typeface="Arial"/>
              <a:buChar char="⚬"/>
            </a:pPr>
            <a:r>
              <a:rPr lang="en-US" sz="2100" spc="210">
                <a:solidFill>
                  <a:srgbClr val="00296A"/>
                </a:solidFill>
                <a:latin typeface="Poppins"/>
              </a:rPr>
              <a:t>NO IMPLICA ALTA ROTACIÓN, SINO UNA BÚSQUEDA ACTIVA DE NUEVAS OPORTUNIDADES.</a:t>
            </a:r>
          </a:p>
          <a:p>
            <a:pPr marL="906780" indent="-302260" lvl="2">
              <a:lnSpc>
                <a:spcPts val="2520"/>
              </a:lnSpc>
              <a:spcBef>
                <a:spcPct val="0"/>
              </a:spcBef>
              <a:buFont typeface="Arial"/>
              <a:buChar char="⚬"/>
            </a:pPr>
            <a:r>
              <a:rPr lang="en-US" sz="2100" spc="210">
                <a:solidFill>
                  <a:srgbClr val="00296A"/>
                </a:solidFill>
                <a:latin typeface="Poppins"/>
              </a:rPr>
              <a:t>INDICATIVO DE UN MERCADO LABORAL COMPETITIVO.</a:t>
            </a:r>
          </a:p>
          <a:p>
            <a:pPr marL="453390" indent="-226695" lvl="1">
              <a:lnSpc>
                <a:spcPts val="2520"/>
              </a:lnSpc>
              <a:spcBef>
                <a:spcPct val="0"/>
              </a:spcBef>
              <a:buFont typeface="Arial"/>
              <a:buChar char="•"/>
            </a:pPr>
            <a:r>
              <a:rPr lang="en-US" sz="2100" spc="210">
                <a:solidFill>
                  <a:srgbClr val="00296A"/>
                </a:solidFill>
                <a:latin typeface="Poppins Bold"/>
              </a:rPr>
              <a:t>POSIBLES ESCENARIOS:</a:t>
            </a:r>
          </a:p>
          <a:p>
            <a:pPr marL="906780" indent="-302260" lvl="2">
              <a:lnSpc>
                <a:spcPts val="2520"/>
              </a:lnSpc>
              <a:spcBef>
                <a:spcPct val="0"/>
              </a:spcBef>
              <a:buFont typeface="Arial"/>
              <a:buChar char="⚬"/>
            </a:pPr>
            <a:r>
              <a:rPr lang="en-US" sz="2100" spc="210">
                <a:solidFill>
                  <a:srgbClr val="00296A"/>
                </a:solidFill>
                <a:latin typeface="Poppins"/>
              </a:rPr>
              <a:t>DEMANDA CONSTANTE DE POSICIONES PARA PERSONAL DE ALTO NIVEL EN UN MERCADO COMPETITIVO.</a:t>
            </a:r>
          </a:p>
          <a:p>
            <a:pPr marL="906780" indent="-302260" lvl="2">
              <a:lnSpc>
                <a:spcPts val="2520"/>
              </a:lnSpc>
              <a:spcBef>
                <a:spcPct val="0"/>
              </a:spcBef>
              <a:buFont typeface="Arial"/>
              <a:buChar char="⚬"/>
            </a:pPr>
            <a:r>
              <a:rPr lang="en-US" sz="2100" spc="210">
                <a:solidFill>
                  <a:srgbClr val="00296A"/>
                </a:solidFill>
                <a:latin typeface="Poppins"/>
              </a:rPr>
              <a:t>EMPLEADOS PROACTIVAMENTE BUSCANDO CAMBIOS POR DESAFÍOS PROFESIONALES O ALINEACIÓN CON METAS PERSONALES.</a:t>
            </a:r>
          </a:p>
          <a:p>
            <a:pPr marL="453390" indent="-226695" lvl="1">
              <a:lnSpc>
                <a:spcPts val="2520"/>
              </a:lnSpc>
              <a:spcBef>
                <a:spcPct val="0"/>
              </a:spcBef>
              <a:buFont typeface="Arial"/>
              <a:buChar char="•"/>
            </a:pPr>
            <a:r>
              <a:rPr lang="en-US" sz="2100" spc="210">
                <a:solidFill>
                  <a:srgbClr val="00296A"/>
                </a:solidFill>
                <a:latin typeface="Poppins Bold"/>
              </a:rPr>
              <a:t>PERSPECTIVA POSITIVA:</a:t>
            </a:r>
          </a:p>
          <a:p>
            <a:pPr marL="906780" indent="-302260" lvl="2">
              <a:lnSpc>
                <a:spcPts val="2520"/>
              </a:lnSpc>
              <a:spcBef>
                <a:spcPct val="0"/>
              </a:spcBef>
              <a:buFont typeface="Arial"/>
              <a:buChar char="⚬"/>
            </a:pPr>
            <a:r>
              <a:rPr lang="en-US" sz="2100" spc="210">
                <a:solidFill>
                  <a:srgbClr val="00296A"/>
                </a:solidFill>
                <a:latin typeface="Poppins"/>
              </a:rPr>
              <a:t>CAMBIO EN NIVELES SUPERIORES PUEDE CONSIDERARSE UNA CONSECUENCIA NATURAL.</a:t>
            </a:r>
          </a:p>
          <a:p>
            <a:pPr marL="906780" indent="-302260" lvl="2">
              <a:lnSpc>
                <a:spcPts val="2520"/>
              </a:lnSpc>
              <a:spcBef>
                <a:spcPct val="0"/>
              </a:spcBef>
              <a:buFont typeface="Arial"/>
              <a:buChar char="⚬"/>
            </a:pPr>
            <a:r>
              <a:rPr lang="en-US" sz="2100" spc="210">
                <a:solidFill>
                  <a:srgbClr val="00296A"/>
                </a:solidFill>
                <a:latin typeface="Poppins"/>
              </a:rPr>
              <a:t>OPORTUNIDAD PARA ADAPTAR ESTRATEGIAS Y RETENER TALENTO CLAVE ALINEANDO EXPECTATIVAS Y OBJETIVOS A LARGO PLAZO.</a:t>
            </a:r>
          </a:p>
          <a:p>
            <a:pPr>
              <a:lnSpc>
                <a:spcPts val="2520"/>
              </a:lnSpc>
              <a:spcBef>
                <a:spcPct val="0"/>
              </a:spcBef>
            </a:pPr>
          </a:p>
          <a:p>
            <a:pPr>
              <a:lnSpc>
                <a:spcPts val="2520"/>
              </a:lnSpc>
              <a:spcBef>
                <a:spcPct val="0"/>
              </a:spcBef>
            </a:pPr>
            <a:r>
              <a:rPr lang="en-US" sz="2100" spc="210">
                <a:solidFill>
                  <a:srgbClr val="00296A"/>
                </a:solidFill>
                <a:latin typeface="Poppins Bold"/>
              </a:rPr>
              <a:t>ESTE ANÁLISIS REVELA LA IMPORTANCIA DE COMPRENDER LOS MOTIVOS DE RENUNCIA EN DISTINTOS NIVELES JERÁRQUICOS Y SUGIERE ACCIONES ESTRATÉGICAS PARA RESPALDAR Y RETENER AL TALENTO CLAVE EN LA EMPRESA.</a:t>
            </a:r>
          </a:p>
          <a:p>
            <a:pPr>
              <a:lnSpc>
                <a:spcPts val="2520"/>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1762" y="2117041"/>
            <a:ext cx="14661626" cy="6052918"/>
            <a:chOff x="0" y="0"/>
            <a:chExt cx="19548834" cy="8070558"/>
          </a:xfrm>
        </p:grpSpPr>
        <p:sp>
          <p:nvSpPr>
            <p:cNvPr name="AutoShape 3" id="3"/>
            <p:cNvSpPr/>
            <p:nvPr/>
          </p:nvSpPr>
          <p:spPr>
            <a:xfrm rot="0">
              <a:off x="1334499" y="8057858"/>
              <a:ext cx="16879836" cy="12700"/>
            </a:xfrm>
            <a:prstGeom prst="rect">
              <a:avLst/>
            </a:prstGeom>
            <a:solidFill>
              <a:srgbClr val="00296A"/>
            </a:solidFill>
          </p:spPr>
        </p:sp>
        <p:sp>
          <p:nvSpPr>
            <p:cNvPr name="TextBox 4" id="4"/>
            <p:cNvSpPr txBox="true"/>
            <p:nvPr/>
          </p:nvSpPr>
          <p:spPr>
            <a:xfrm rot="0">
              <a:off x="0" y="85725"/>
              <a:ext cx="19548834" cy="4994460"/>
            </a:xfrm>
            <a:prstGeom prst="rect">
              <a:avLst/>
            </a:prstGeom>
          </p:spPr>
          <p:txBody>
            <a:bodyPr anchor="t" rtlCol="false" tIns="0" lIns="0" bIns="0" rIns="0">
              <a:spAutoFit/>
            </a:bodyPr>
            <a:lstStyle/>
            <a:p>
              <a:pPr algn="ctr" marL="0" indent="0" lvl="0">
                <a:lnSpc>
                  <a:spcPts val="9380"/>
                </a:lnSpc>
              </a:pPr>
              <a:r>
                <a:rPr lang="en-US" sz="9380" spc="938">
                  <a:solidFill>
                    <a:srgbClr val="00296A"/>
                  </a:solidFill>
                  <a:latin typeface="Poppins Bold"/>
                </a:rPr>
                <a:t>MODELO PREDICTIVO DE RETENCIÓN DE EMPLEADOS</a:t>
              </a:r>
            </a:p>
          </p:txBody>
        </p:sp>
        <p:sp>
          <p:nvSpPr>
            <p:cNvPr name="TextBox 5" id="5"/>
            <p:cNvSpPr txBox="true"/>
            <p:nvPr/>
          </p:nvSpPr>
          <p:spPr>
            <a:xfrm rot="0">
              <a:off x="0" y="6087682"/>
              <a:ext cx="19548834" cy="905530"/>
            </a:xfrm>
            <a:prstGeom prst="rect">
              <a:avLst/>
            </a:prstGeom>
          </p:spPr>
          <p:txBody>
            <a:bodyPr anchor="t" rtlCol="false" tIns="0" lIns="0" bIns="0" rIns="0">
              <a:spAutoFit/>
            </a:bodyPr>
            <a:lstStyle/>
            <a:p>
              <a:pPr algn="ctr" marL="0" indent="0" lvl="0">
                <a:lnSpc>
                  <a:spcPts val="2729"/>
                </a:lnSpc>
              </a:pPr>
              <a:r>
                <a:rPr lang="en-US" sz="1949" spc="194">
                  <a:solidFill>
                    <a:srgbClr val="00296A"/>
                  </a:solidFill>
                  <a:latin typeface="Poppins Bold"/>
                </a:rPr>
                <a:t>IDENTIFICAR FACTORES CLAVE QUE INFLUYEN EN LA RETENCIÓN Y DESARROLLAR UN MODELO PARA PREDECIR LA PROBABILIDAD DE RENUNCIA DE UN EMPLEADO.</a:t>
              </a:r>
            </a:p>
          </p:txBody>
        </p:sp>
      </p:grpSp>
      <p:pic>
        <p:nvPicPr>
          <p:cNvPr name="Picture 6" id="6"/>
          <p:cNvPicPr>
            <a:picLocks noChangeAspect="true"/>
          </p:cNvPicPr>
          <p:nvPr/>
        </p:nvPicPr>
        <p:blipFill>
          <a:blip r:embed="rId2"/>
          <a:stretch>
            <a:fillRect/>
          </a:stretch>
        </p:blipFill>
        <p:spPr>
          <a:xfrm rot="0">
            <a:off x="4514850" y="7174239"/>
            <a:ext cx="9258300" cy="2855586"/>
          </a:xfrm>
          <a:prstGeom prst="rect">
            <a:avLst/>
          </a:prstGeom>
        </p:spPr>
      </p:pic>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681272"/>
            <a:chOff x="0" y="0"/>
            <a:chExt cx="5014340" cy="706179"/>
          </a:xfrm>
        </p:grpSpPr>
        <p:sp>
          <p:nvSpPr>
            <p:cNvPr name="Freeform 3" id="3"/>
            <p:cNvSpPr/>
            <p:nvPr/>
          </p:nvSpPr>
          <p:spPr>
            <a:xfrm flipH="false" flipV="false" rot="0">
              <a:off x="0" y="0"/>
              <a:ext cx="5014340" cy="706179"/>
            </a:xfrm>
            <a:custGeom>
              <a:avLst/>
              <a:gdLst/>
              <a:ahLst/>
              <a:cxnLst/>
              <a:rect r="r" b="b" t="t" l="l"/>
              <a:pathLst>
                <a:path h="706179" w="5014340">
                  <a:moveTo>
                    <a:pt x="0" y="0"/>
                  </a:moveTo>
                  <a:lnTo>
                    <a:pt x="5014340" y="0"/>
                  </a:lnTo>
                  <a:lnTo>
                    <a:pt x="5014340" y="706179"/>
                  </a:lnTo>
                  <a:lnTo>
                    <a:pt x="0" y="706179"/>
                  </a:lnTo>
                  <a:close/>
                </a:path>
              </a:pathLst>
            </a:custGeom>
            <a:solidFill>
              <a:srgbClr val="9EACCF"/>
            </a:solidFill>
          </p:spPr>
        </p:sp>
        <p:sp>
          <p:nvSpPr>
            <p:cNvPr name="TextBox 4" id="4"/>
            <p:cNvSpPr txBox="true"/>
            <p:nvPr/>
          </p:nvSpPr>
          <p:spPr>
            <a:xfrm>
              <a:off x="0" y="-38100"/>
              <a:ext cx="5014340" cy="74427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66334" y="7225220"/>
            <a:ext cx="2500836" cy="2778706"/>
          </a:xfrm>
          <a:custGeom>
            <a:avLst/>
            <a:gdLst/>
            <a:ahLst/>
            <a:cxnLst/>
            <a:rect r="r" b="b" t="t" l="l"/>
            <a:pathLst>
              <a:path h="2778706" w="2500836">
                <a:moveTo>
                  <a:pt x="0" y="0"/>
                </a:moveTo>
                <a:lnTo>
                  <a:pt x="2500835" y="0"/>
                </a:lnTo>
                <a:lnTo>
                  <a:pt x="2500835" y="2778706"/>
                </a:lnTo>
                <a:lnTo>
                  <a:pt x="0" y="2778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45392" y="7225220"/>
            <a:ext cx="4053902" cy="2700912"/>
          </a:xfrm>
          <a:custGeom>
            <a:avLst/>
            <a:gdLst/>
            <a:ahLst/>
            <a:cxnLst/>
            <a:rect r="r" b="b" t="t" l="l"/>
            <a:pathLst>
              <a:path h="2700912" w="4053902">
                <a:moveTo>
                  <a:pt x="0" y="0"/>
                </a:moveTo>
                <a:lnTo>
                  <a:pt x="4053903" y="0"/>
                </a:lnTo>
                <a:lnTo>
                  <a:pt x="4053903" y="2700912"/>
                </a:lnTo>
                <a:lnTo>
                  <a:pt x="0" y="2700912"/>
                </a:lnTo>
                <a:lnTo>
                  <a:pt x="0" y="0"/>
                </a:lnTo>
                <a:close/>
              </a:path>
            </a:pathLst>
          </a:custGeom>
          <a:blipFill>
            <a:blip r:embed="rId4"/>
            <a:stretch>
              <a:fillRect l="0" t="0" r="0" b="0"/>
            </a:stretch>
          </a:blipFill>
        </p:spPr>
      </p:sp>
      <p:sp>
        <p:nvSpPr>
          <p:cNvPr name="TextBox 7" id="7"/>
          <p:cNvSpPr txBox="true"/>
          <p:nvPr/>
        </p:nvSpPr>
        <p:spPr>
          <a:xfrm rot="0">
            <a:off x="1297666" y="204788"/>
            <a:ext cx="15692667" cy="3009900"/>
          </a:xfrm>
          <a:prstGeom prst="rect">
            <a:avLst/>
          </a:prstGeom>
        </p:spPr>
        <p:txBody>
          <a:bodyPr anchor="t" rtlCol="false" tIns="0" lIns="0" bIns="0" rIns="0">
            <a:spAutoFit/>
          </a:bodyPr>
          <a:lstStyle/>
          <a:p>
            <a:pPr algn="ctr">
              <a:lnSpc>
                <a:spcPts val="11519"/>
              </a:lnSpc>
            </a:pPr>
            <a:r>
              <a:rPr lang="en-US" sz="9600" spc="960">
                <a:solidFill>
                  <a:srgbClr val="00296A"/>
                </a:solidFill>
                <a:latin typeface="Poppins Bold"/>
              </a:rPr>
              <a:t>INTRODUCCIÓN:</a:t>
            </a:r>
          </a:p>
          <a:p>
            <a:pPr algn="ctr" marL="0" indent="0" lvl="0">
              <a:lnSpc>
                <a:spcPts val="11519"/>
              </a:lnSpc>
              <a:spcBef>
                <a:spcPct val="0"/>
              </a:spcBef>
            </a:pPr>
          </a:p>
        </p:txBody>
      </p:sp>
      <p:sp>
        <p:nvSpPr>
          <p:cNvPr name="TextBox 8" id="8"/>
          <p:cNvSpPr txBox="true"/>
          <p:nvPr/>
        </p:nvSpPr>
        <p:spPr>
          <a:xfrm rot="0">
            <a:off x="1896305" y="3927870"/>
            <a:ext cx="14495389" cy="3019425"/>
          </a:xfrm>
          <a:prstGeom prst="rect">
            <a:avLst/>
          </a:prstGeom>
        </p:spPr>
        <p:txBody>
          <a:bodyPr anchor="t" rtlCol="false" tIns="0" lIns="0" bIns="0" rIns="0">
            <a:spAutoFit/>
          </a:bodyPr>
          <a:lstStyle/>
          <a:p>
            <a:pPr algn="ctr">
              <a:lnSpc>
                <a:spcPts val="3438"/>
              </a:lnSpc>
              <a:spcBef>
                <a:spcPct val="0"/>
              </a:spcBef>
            </a:pPr>
            <a:r>
              <a:rPr lang="en-US" sz="2865" spc="286">
                <a:solidFill>
                  <a:srgbClr val="00296A"/>
                </a:solidFill>
                <a:latin typeface="Poppins Bold"/>
              </a:rPr>
              <a:t>EN EL MARCO DE LA GESTIÓN DE RECURSOS HUMANOS, SE HA DESARROLLADO UN MODELO DE CLASIFICACIÓN PARA PREDECIR LA PERMANENCIA DE LOS EMPLEADOS EN LA EMPRESA. </a:t>
            </a:r>
          </a:p>
          <a:p>
            <a:pPr algn="ctr">
              <a:lnSpc>
                <a:spcPts val="3438"/>
              </a:lnSpc>
              <a:spcBef>
                <a:spcPct val="0"/>
              </a:spcBef>
            </a:pPr>
            <a:r>
              <a:rPr lang="en-US" sz="2865" spc="286">
                <a:solidFill>
                  <a:srgbClr val="00296A"/>
                </a:solidFill>
                <a:latin typeface="Poppins Bold"/>
              </a:rPr>
              <a:t>UTILIZANDO DATOS PROVENIENTES DE LA TABLA RH Y UNA API DISEÑADA PARA EL MANTENIMIENTO DE DICHOS DATOS, EL MODELO EVALÚA UNICAMENTE RENUNCIAS VOLUNTARIAS IGNORANDO DESPIDOS POR VIOLACIONES CONTRACTUALES.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681272"/>
            <a:chOff x="0" y="0"/>
            <a:chExt cx="5014340" cy="706179"/>
          </a:xfrm>
        </p:grpSpPr>
        <p:sp>
          <p:nvSpPr>
            <p:cNvPr name="Freeform 3" id="3"/>
            <p:cNvSpPr/>
            <p:nvPr/>
          </p:nvSpPr>
          <p:spPr>
            <a:xfrm flipH="false" flipV="false" rot="0">
              <a:off x="0" y="0"/>
              <a:ext cx="5014340" cy="706179"/>
            </a:xfrm>
            <a:custGeom>
              <a:avLst/>
              <a:gdLst/>
              <a:ahLst/>
              <a:cxnLst/>
              <a:rect r="r" b="b" t="t" l="l"/>
              <a:pathLst>
                <a:path h="706179" w="5014340">
                  <a:moveTo>
                    <a:pt x="0" y="0"/>
                  </a:moveTo>
                  <a:lnTo>
                    <a:pt x="5014340" y="0"/>
                  </a:lnTo>
                  <a:lnTo>
                    <a:pt x="5014340" y="706179"/>
                  </a:lnTo>
                  <a:lnTo>
                    <a:pt x="0" y="706179"/>
                  </a:lnTo>
                  <a:close/>
                </a:path>
              </a:pathLst>
            </a:custGeom>
            <a:solidFill>
              <a:srgbClr val="9EACCF"/>
            </a:solidFill>
          </p:spPr>
        </p:sp>
        <p:sp>
          <p:nvSpPr>
            <p:cNvPr name="TextBox 4" id="4"/>
            <p:cNvSpPr txBox="true"/>
            <p:nvPr/>
          </p:nvSpPr>
          <p:spPr>
            <a:xfrm>
              <a:off x="0" y="-38100"/>
              <a:ext cx="5014340" cy="744279"/>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0" y="2683599"/>
            <a:ext cx="14495389" cy="7019925"/>
          </a:xfrm>
          <a:prstGeom prst="rect">
            <a:avLst/>
          </a:prstGeom>
        </p:spPr>
        <p:txBody>
          <a:bodyPr anchor="t" rtlCol="false" tIns="0" lIns="0" bIns="0" rIns="0">
            <a:spAutoFit/>
          </a:bodyPr>
          <a:lstStyle/>
          <a:p>
            <a:pPr algn="ctr">
              <a:lnSpc>
                <a:spcPts val="3438"/>
              </a:lnSpc>
              <a:spcBef>
                <a:spcPct val="0"/>
              </a:spcBef>
            </a:pPr>
            <a:r>
              <a:rPr lang="en-US" sz="2865" spc="286">
                <a:solidFill>
                  <a:srgbClr val="00296A"/>
                </a:solidFill>
                <a:latin typeface="Poppins Bold"/>
              </a:rPr>
              <a:t> DEPREPARACIÓN DE DATOS:</a:t>
            </a:r>
          </a:p>
          <a:p>
            <a:pPr marL="1237149" indent="-412383" lvl="2">
              <a:lnSpc>
                <a:spcPts val="3438"/>
              </a:lnSpc>
              <a:spcBef>
                <a:spcPct val="0"/>
              </a:spcBef>
              <a:buFont typeface="Arial"/>
              <a:buChar char="⚬"/>
            </a:pPr>
            <a:r>
              <a:rPr lang="en-US" sz="2865" spc="286">
                <a:solidFill>
                  <a:srgbClr val="00296A"/>
                </a:solidFill>
                <a:latin typeface="Poppins Bold"/>
              </a:rPr>
              <a:t>FILTRADO DEL CONJUNTO DE DATOS PARA INCLUIR SOLO EMPLEADOS QUE RENUNCIARON VOLUNTARIAMENTE.</a:t>
            </a:r>
          </a:p>
          <a:p>
            <a:pPr marL="1237149" indent="-412383" lvl="2">
              <a:lnSpc>
                <a:spcPts val="3438"/>
              </a:lnSpc>
              <a:spcBef>
                <a:spcPct val="0"/>
              </a:spcBef>
              <a:buFont typeface="Arial"/>
              <a:buChar char="⚬"/>
            </a:pPr>
            <a:r>
              <a:rPr lang="en-US" sz="2865" spc="286">
                <a:solidFill>
                  <a:srgbClr val="00296A"/>
                </a:solidFill>
                <a:latin typeface="Poppins Bold"/>
              </a:rPr>
              <a:t>CARACTERÍSTICAS CONSIDERADAS: </a:t>
            </a:r>
          </a:p>
          <a:p>
            <a:pPr marL="1337577" indent="-334394" lvl="3">
              <a:lnSpc>
                <a:spcPts val="2478"/>
              </a:lnSpc>
              <a:spcBef>
                <a:spcPct val="0"/>
              </a:spcBef>
              <a:buFont typeface="Arial"/>
              <a:buChar char="￭"/>
            </a:pPr>
            <a:r>
              <a:rPr lang="en-US" sz="2065" spc="206">
                <a:solidFill>
                  <a:srgbClr val="00296A"/>
                </a:solidFill>
                <a:latin typeface="Poppins Bold"/>
              </a:rPr>
              <a:t>POSICIÓN</a:t>
            </a:r>
          </a:p>
          <a:p>
            <a:pPr marL="1337577" indent="-334394" lvl="3">
              <a:lnSpc>
                <a:spcPts val="2478"/>
              </a:lnSpc>
              <a:spcBef>
                <a:spcPct val="0"/>
              </a:spcBef>
              <a:buFont typeface="Arial"/>
              <a:buChar char="￭"/>
            </a:pPr>
            <a:r>
              <a:rPr lang="en-US" sz="2065" spc="206">
                <a:solidFill>
                  <a:srgbClr val="00296A"/>
                </a:solidFill>
                <a:latin typeface="Poppins Bold"/>
              </a:rPr>
              <a:t>ÁREA</a:t>
            </a:r>
          </a:p>
          <a:p>
            <a:pPr marL="1337577" indent="-334394" lvl="3">
              <a:lnSpc>
                <a:spcPts val="2478"/>
              </a:lnSpc>
              <a:spcBef>
                <a:spcPct val="0"/>
              </a:spcBef>
              <a:buFont typeface="Arial"/>
              <a:buChar char="￭"/>
            </a:pPr>
            <a:r>
              <a:rPr lang="en-US" sz="2065" spc="206">
                <a:solidFill>
                  <a:srgbClr val="00296A"/>
                </a:solidFill>
                <a:latin typeface="Poppins Bold"/>
              </a:rPr>
              <a:t>ALIQ</a:t>
            </a:r>
          </a:p>
          <a:p>
            <a:pPr marL="1337577" indent="-334394" lvl="3">
              <a:lnSpc>
                <a:spcPts val="2478"/>
              </a:lnSpc>
              <a:spcBef>
                <a:spcPct val="0"/>
              </a:spcBef>
              <a:buFont typeface="Arial"/>
              <a:buChar char="￭"/>
            </a:pPr>
            <a:r>
              <a:rPr lang="en-US" sz="2065" spc="206">
                <a:solidFill>
                  <a:srgbClr val="00296A"/>
                </a:solidFill>
                <a:latin typeface="Poppins Bold"/>
              </a:rPr>
              <a:t>GRUPO_PERSONAL</a:t>
            </a:r>
          </a:p>
          <a:p>
            <a:pPr marL="1337577" indent="-334394" lvl="3">
              <a:lnSpc>
                <a:spcPts val="2478"/>
              </a:lnSpc>
              <a:spcBef>
                <a:spcPct val="0"/>
              </a:spcBef>
              <a:buFont typeface="Arial"/>
              <a:buChar char="￭"/>
            </a:pPr>
            <a:r>
              <a:rPr lang="en-US" sz="2065" spc="206">
                <a:solidFill>
                  <a:srgbClr val="00296A"/>
                </a:solidFill>
                <a:latin typeface="Poppins Bold"/>
              </a:rPr>
              <a:t>CÓDIGO_POSTAL</a:t>
            </a:r>
          </a:p>
          <a:p>
            <a:pPr marL="1337577" indent="-334394" lvl="3">
              <a:lnSpc>
                <a:spcPts val="2478"/>
              </a:lnSpc>
              <a:spcBef>
                <a:spcPct val="0"/>
              </a:spcBef>
              <a:buFont typeface="Arial"/>
              <a:buChar char="￭"/>
            </a:pPr>
            <a:r>
              <a:rPr lang="en-US" sz="2065" spc="206">
                <a:solidFill>
                  <a:srgbClr val="00296A"/>
                </a:solidFill>
                <a:latin typeface="Poppins Bold"/>
              </a:rPr>
              <a:t>BANDA, REGLAPHT</a:t>
            </a:r>
          </a:p>
          <a:p>
            <a:pPr marL="1337577" indent="-334394" lvl="3">
              <a:lnSpc>
                <a:spcPts val="2478"/>
              </a:lnSpc>
              <a:spcBef>
                <a:spcPct val="0"/>
              </a:spcBef>
              <a:buFont typeface="Arial"/>
              <a:buChar char="￭"/>
            </a:pPr>
            <a:r>
              <a:rPr lang="en-US" sz="2065" spc="206">
                <a:solidFill>
                  <a:srgbClr val="00296A"/>
                </a:solidFill>
                <a:latin typeface="Poppins Bold"/>
              </a:rPr>
              <a:t>SEXO</a:t>
            </a:r>
          </a:p>
          <a:p>
            <a:pPr marL="1337577" indent="-334394" lvl="3">
              <a:lnSpc>
                <a:spcPts val="2478"/>
              </a:lnSpc>
              <a:spcBef>
                <a:spcPct val="0"/>
              </a:spcBef>
              <a:buFont typeface="Arial"/>
              <a:buChar char="￭"/>
            </a:pPr>
            <a:r>
              <a:rPr lang="en-US" sz="2065" spc="206">
                <a:solidFill>
                  <a:srgbClr val="00296A"/>
                </a:solidFill>
                <a:latin typeface="Poppins Bold"/>
              </a:rPr>
              <a:t>EDAD</a:t>
            </a:r>
          </a:p>
          <a:p>
            <a:pPr marL="1337577" indent="-334394" lvl="3">
              <a:lnSpc>
                <a:spcPts val="2478"/>
              </a:lnSpc>
              <a:spcBef>
                <a:spcPct val="0"/>
              </a:spcBef>
              <a:buFont typeface="Arial"/>
              <a:buChar char="￭"/>
            </a:pPr>
            <a:r>
              <a:rPr lang="en-US" sz="2065" spc="206">
                <a:solidFill>
                  <a:srgbClr val="00296A"/>
                </a:solidFill>
                <a:latin typeface="Poppins Bold"/>
              </a:rPr>
              <a:t>ESTADO_CIVIL</a:t>
            </a:r>
          </a:p>
          <a:p>
            <a:pPr marL="1337577" indent="-334394" lvl="3">
              <a:lnSpc>
                <a:spcPts val="2478"/>
              </a:lnSpc>
              <a:spcBef>
                <a:spcPct val="0"/>
              </a:spcBef>
              <a:buFont typeface="Arial"/>
              <a:buChar char="￭"/>
            </a:pPr>
            <a:r>
              <a:rPr lang="en-US" sz="2065" spc="206">
                <a:solidFill>
                  <a:srgbClr val="00296A"/>
                </a:solidFill>
                <a:latin typeface="Poppins Bold"/>
              </a:rPr>
              <a:t>HIJOS</a:t>
            </a:r>
          </a:p>
          <a:p>
            <a:pPr marL="1237149" indent="-412383" lvl="2">
              <a:lnSpc>
                <a:spcPts val="3438"/>
              </a:lnSpc>
              <a:spcBef>
                <a:spcPct val="0"/>
              </a:spcBef>
              <a:buFont typeface="Arial"/>
              <a:buChar char="⚬"/>
            </a:pPr>
            <a:r>
              <a:rPr lang="en-US" sz="2865" spc="286">
                <a:solidFill>
                  <a:srgbClr val="00296A"/>
                </a:solidFill>
                <a:latin typeface="Poppins Bold"/>
              </a:rPr>
              <a:t>VARIABLE DEPENDIENTE: "ANTIGÜEDAD" (EN DÍAS) CON UMBRAL DEFINIDO POR EL USUARIO PARA DETERMINAR RETENCIÓN LABORAL.</a:t>
            </a:r>
          </a:p>
          <a:p>
            <a:pPr marL="1237149" indent="-412383" lvl="2">
              <a:lnSpc>
                <a:spcPts val="3438"/>
              </a:lnSpc>
              <a:spcBef>
                <a:spcPct val="0"/>
              </a:spcBef>
              <a:buFont typeface="Arial"/>
              <a:buChar char="⚬"/>
            </a:pPr>
            <a:r>
              <a:rPr lang="en-US" sz="2865" spc="286">
                <a:solidFill>
                  <a:srgbClr val="00296A"/>
                </a:solidFill>
                <a:latin typeface="Poppins Bold"/>
              </a:rPr>
              <a:t>NUEVA VARIABLE CREADA: "RETENCIÓN" (BINARIO).</a:t>
            </a:r>
          </a:p>
          <a:p>
            <a:pPr>
              <a:lnSpc>
                <a:spcPts val="3438"/>
              </a:lnSpc>
              <a:spcBef>
                <a:spcPct val="0"/>
              </a:spcBef>
            </a:pPr>
          </a:p>
        </p:txBody>
      </p:sp>
      <p:sp>
        <p:nvSpPr>
          <p:cNvPr name="Freeform 6" id="6"/>
          <p:cNvSpPr/>
          <p:nvPr/>
        </p:nvSpPr>
        <p:spPr>
          <a:xfrm flipH="false" flipV="false" rot="0">
            <a:off x="12948769" y="3536575"/>
            <a:ext cx="5339231" cy="4060823"/>
          </a:xfrm>
          <a:custGeom>
            <a:avLst/>
            <a:gdLst/>
            <a:ahLst/>
            <a:cxnLst/>
            <a:rect r="r" b="b" t="t" l="l"/>
            <a:pathLst>
              <a:path h="4060823" w="5339231">
                <a:moveTo>
                  <a:pt x="0" y="0"/>
                </a:moveTo>
                <a:lnTo>
                  <a:pt x="5339231" y="0"/>
                </a:lnTo>
                <a:lnTo>
                  <a:pt x="5339231" y="4060823"/>
                </a:lnTo>
                <a:lnTo>
                  <a:pt x="0" y="4060823"/>
                </a:lnTo>
                <a:lnTo>
                  <a:pt x="0" y="0"/>
                </a:lnTo>
                <a:close/>
              </a:path>
            </a:pathLst>
          </a:custGeom>
          <a:blipFill>
            <a:blip r:embed="rId2"/>
            <a:stretch>
              <a:fillRect l="0" t="0" r="0" b="0"/>
            </a:stretch>
          </a:blipFill>
        </p:spPr>
      </p:sp>
      <p:sp>
        <p:nvSpPr>
          <p:cNvPr name="TextBox 7" id="7"/>
          <p:cNvSpPr txBox="true"/>
          <p:nvPr/>
        </p:nvSpPr>
        <p:spPr>
          <a:xfrm rot="0">
            <a:off x="1297666" y="242888"/>
            <a:ext cx="15692667" cy="2152650"/>
          </a:xfrm>
          <a:prstGeom prst="rect">
            <a:avLst/>
          </a:prstGeom>
        </p:spPr>
        <p:txBody>
          <a:bodyPr anchor="t" rtlCol="false" tIns="0" lIns="0" bIns="0" rIns="0">
            <a:spAutoFit/>
          </a:bodyPr>
          <a:lstStyle/>
          <a:p>
            <a:pPr algn="ctr" marL="0" indent="0" lvl="0">
              <a:lnSpc>
                <a:spcPts val="8280"/>
              </a:lnSpc>
              <a:spcBef>
                <a:spcPct val="0"/>
              </a:spcBef>
            </a:pPr>
            <a:r>
              <a:rPr lang="en-US" sz="6900" spc="690">
                <a:solidFill>
                  <a:srgbClr val="00296A"/>
                </a:solidFill>
                <a:latin typeface="Poppins Bold"/>
              </a:rPr>
              <a:t>PREPARACIÓN Y ENTRENAMIENTO DEL MODELO:</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681272"/>
            <a:chOff x="0" y="0"/>
            <a:chExt cx="5014340" cy="706179"/>
          </a:xfrm>
        </p:grpSpPr>
        <p:sp>
          <p:nvSpPr>
            <p:cNvPr name="Freeform 3" id="3"/>
            <p:cNvSpPr/>
            <p:nvPr/>
          </p:nvSpPr>
          <p:spPr>
            <a:xfrm flipH="false" flipV="false" rot="0">
              <a:off x="0" y="0"/>
              <a:ext cx="5014340" cy="706179"/>
            </a:xfrm>
            <a:custGeom>
              <a:avLst/>
              <a:gdLst/>
              <a:ahLst/>
              <a:cxnLst/>
              <a:rect r="r" b="b" t="t" l="l"/>
              <a:pathLst>
                <a:path h="706179" w="5014340">
                  <a:moveTo>
                    <a:pt x="0" y="0"/>
                  </a:moveTo>
                  <a:lnTo>
                    <a:pt x="5014340" y="0"/>
                  </a:lnTo>
                  <a:lnTo>
                    <a:pt x="5014340" y="706179"/>
                  </a:lnTo>
                  <a:lnTo>
                    <a:pt x="0" y="706179"/>
                  </a:lnTo>
                  <a:close/>
                </a:path>
              </a:pathLst>
            </a:custGeom>
            <a:solidFill>
              <a:srgbClr val="9EACCF"/>
            </a:solidFill>
          </p:spPr>
        </p:sp>
        <p:sp>
          <p:nvSpPr>
            <p:cNvPr name="TextBox 4" id="4"/>
            <p:cNvSpPr txBox="true"/>
            <p:nvPr/>
          </p:nvSpPr>
          <p:spPr>
            <a:xfrm>
              <a:off x="0" y="-38100"/>
              <a:ext cx="5014340" cy="74427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1973989" y="2341544"/>
            <a:ext cx="4513964" cy="3899637"/>
          </a:xfrm>
          <a:custGeom>
            <a:avLst/>
            <a:gdLst/>
            <a:ahLst/>
            <a:cxnLst/>
            <a:rect r="r" b="b" t="t" l="l"/>
            <a:pathLst>
              <a:path h="3899637" w="4513964">
                <a:moveTo>
                  <a:pt x="0" y="0"/>
                </a:moveTo>
                <a:lnTo>
                  <a:pt x="4513964" y="0"/>
                </a:lnTo>
                <a:lnTo>
                  <a:pt x="4513964" y="3899638"/>
                </a:lnTo>
                <a:lnTo>
                  <a:pt x="0" y="3899638"/>
                </a:lnTo>
                <a:lnTo>
                  <a:pt x="0" y="0"/>
                </a:lnTo>
                <a:close/>
              </a:path>
            </a:pathLst>
          </a:custGeom>
          <a:blipFill>
            <a:blip r:embed="rId2"/>
            <a:stretch>
              <a:fillRect l="0" t="0" r="0" b="0"/>
            </a:stretch>
          </a:blipFill>
        </p:spPr>
      </p:sp>
      <p:sp>
        <p:nvSpPr>
          <p:cNvPr name="TextBox 6" id="6"/>
          <p:cNvSpPr txBox="true"/>
          <p:nvPr/>
        </p:nvSpPr>
        <p:spPr>
          <a:xfrm rot="0">
            <a:off x="1028700" y="657590"/>
            <a:ext cx="15692667" cy="1104900"/>
          </a:xfrm>
          <a:prstGeom prst="rect">
            <a:avLst/>
          </a:prstGeom>
        </p:spPr>
        <p:txBody>
          <a:bodyPr anchor="t" rtlCol="false" tIns="0" lIns="0" bIns="0" rIns="0">
            <a:spAutoFit/>
          </a:bodyPr>
          <a:lstStyle/>
          <a:p>
            <a:pPr algn="ctr" marL="0" indent="0" lvl="0">
              <a:lnSpc>
                <a:spcPts val="8280"/>
              </a:lnSpc>
              <a:spcBef>
                <a:spcPct val="0"/>
              </a:spcBef>
            </a:pPr>
            <a:r>
              <a:rPr lang="en-US" sz="6900" spc="690">
                <a:solidFill>
                  <a:srgbClr val="00296A"/>
                </a:solidFill>
                <a:latin typeface="Poppins Bold"/>
              </a:rPr>
              <a:t>RESULTADOS DEL MODELO</a:t>
            </a:r>
          </a:p>
        </p:txBody>
      </p:sp>
      <p:sp>
        <p:nvSpPr>
          <p:cNvPr name="TextBox 7" id="7"/>
          <p:cNvSpPr txBox="true"/>
          <p:nvPr/>
        </p:nvSpPr>
        <p:spPr>
          <a:xfrm rot="0">
            <a:off x="1512018" y="2538524"/>
            <a:ext cx="6455644" cy="7734300"/>
          </a:xfrm>
          <a:prstGeom prst="rect">
            <a:avLst/>
          </a:prstGeom>
        </p:spPr>
        <p:txBody>
          <a:bodyPr anchor="t" rtlCol="false" tIns="0" lIns="0" bIns="0" rIns="0">
            <a:spAutoFit/>
          </a:bodyPr>
          <a:lstStyle/>
          <a:p>
            <a:pPr marL="618575" indent="-309287" lvl="1">
              <a:lnSpc>
                <a:spcPts val="3438"/>
              </a:lnSpc>
              <a:spcBef>
                <a:spcPct val="0"/>
              </a:spcBef>
              <a:buFont typeface="Arial"/>
              <a:buChar char="•"/>
            </a:pPr>
            <a:r>
              <a:rPr lang="en-US" sz="2865" spc="286">
                <a:solidFill>
                  <a:srgbClr val="00296A"/>
                </a:solidFill>
                <a:latin typeface="Poppins Bold"/>
              </a:rPr>
              <a:t>R</a:t>
            </a:r>
            <a:r>
              <a:rPr lang="en-US" sz="2865" spc="286">
                <a:solidFill>
                  <a:srgbClr val="00296A"/>
                </a:solidFill>
                <a:latin typeface="Poppins Bold"/>
              </a:rPr>
              <a:t>EGRESIÓN LOGÍSTICA:</a:t>
            </a:r>
          </a:p>
          <a:p>
            <a:pPr marL="1237149" indent="-412383" lvl="2">
              <a:lnSpc>
                <a:spcPts val="3438"/>
              </a:lnSpc>
              <a:spcBef>
                <a:spcPct val="0"/>
              </a:spcBef>
              <a:buFont typeface="Arial"/>
              <a:buChar char="⚬"/>
            </a:pPr>
            <a:r>
              <a:rPr lang="en-US" sz="2865" spc="286">
                <a:solidFill>
                  <a:srgbClr val="00296A"/>
                </a:solidFill>
                <a:latin typeface="Poppins Bold"/>
              </a:rPr>
              <a:t>EMPLEADOS RETENIDOS: 58% IDENTIFICADOS CORRECTAMENTE.</a:t>
            </a:r>
          </a:p>
          <a:p>
            <a:pPr marL="1237149" indent="-412383" lvl="2">
              <a:lnSpc>
                <a:spcPts val="3438"/>
              </a:lnSpc>
              <a:spcBef>
                <a:spcPct val="0"/>
              </a:spcBef>
              <a:buFont typeface="Arial"/>
              <a:buChar char="⚬"/>
            </a:pPr>
            <a:r>
              <a:rPr lang="en-US" sz="2865" spc="286">
                <a:solidFill>
                  <a:srgbClr val="00296A"/>
                </a:solidFill>
                <a:latin typeface="Poppins Bold"/>
              </a:rPr>
              <a:t>ALTA P</a:t>
            </a:r>
            <a:r>
              <a:rPr lang="en-US" sz="2865" spc="286">
                <a:solidFill>
                  <a:srgbClr val="00296A"/>
                </a:solidFill>
                <a:latin typeface="Poppins Bold"/>
              </a:rPr>
              <a:t>RECISIÓN PARA EMPLEADOS NO RETENIDOS (100%).</a:t>
            </a:r>
          </a:p>
          <a:p>
            <a:pPr marL="1237149" indent="-412383" lvl="2">
              <a:lnSpc>
                <a:spcPts val="3438"/>
              </a:lnSpc>
              <a:spcBef>
                <a:spcPct val="0"/>
              </a:spcBef>
              <a:buFont typeface="Arial"/>
              <a:buChar char="⚬"/>
            </a:pPr>
            <a:r>
              <a:rPr lang="en-US" sz="2865" spc="286">
                <a:solidFill>
                  <a:srgbClr val="00296A"/>
                </a:solidFill>
                <a:latin typeface="Poppins Bold"/>
              </a:rPr>
              <a:t>EXA</a:t>
            </a:r>
            <a:r>
              <a:rPr lang="en-US" sz="2865" spc="286">
                <a:solidFill>
                  <a:srgbClr val="00296A"/>
                </a:solidFill>
                <a:latin typeface="Poppins Bold"/>
              </a:rPr>
              <a:t>CTITUD TOTAL DEL MOD</a:t>
            </a:r>
            <a:r>
              <a:rPr lang="en-US" sz="2865" spc="286">
                <a:solidFill>
                  <a:srgbClr val="00296A"/>
                </a:solidFill>
                <a:latin typeface="Poppins Bold"/>
              </a:rPr>
              <a:t>ELO: 62%.</a:t>
            </a:r>
          </a:p>
          <a:p>
            <a:pPr>
              <a:lnSpc>
                <a:spcPts val="3438"/>
              </a:lnSpc>
              <a:spcBef>
                <a:spcPct val="0"/>
              </a:spcBef>
            </a:pPr>
          </a:p>
          <a:p>
            <a:pPr marL="618575" indent="-309287" lvl="1">
              <a:lnSpc>
                <a:spcPts val="3438"/>
              </a:lnSpc>
              <a:spcBef>
                <a:spcPct val="0"/>
              </a:spcBef>
              <a:buFont typeface="Arial"/>
              <a:buChar char="•"/>
            </a:pPr>
            <a:r>
              <a:rPr lang="en-US" sz="2865" spc="286">
                <a:solidFill>
                  <a:srgbClr val="00296A"/>
                </a:solidFill>
                <a:latin typeface="Poppins Bold"/>
              </a:rPr>
              <a:t>RANDOMFOREST:</a:t>
            </a:r>
          </a:p>
          <a:p>
            <a:pPr marL="1237149" indent="-412383" lvl="2">
              <a:lnSpc>
                <a:spcPts val="3438"/>
              </a:lnSpc>
              <a:spcBef>
                <a:spcPct val="0"/>
              </a:spcBef>
              <a:buFont typeface="Arial"/>
              <a:buChar char="⚬"/>
            </a:pPr>
            <a:r>
              <a:rPr lang="en-US" sz="2865" spc="286">
                <a:solidFill>
                  <a:srgbClr val="00296A"/>
                </a:solidFill>
                <a:latin typeface="Poppins Bold"/>
              </a:rPr>
              <a:t>EQUILIBRIO ENTRE P</a:t>
            </a:r>
            <a:r>
              <a:rPr lang="en-US" sz="2865" spc="286">
                <a:solidFill>
                  <a:srgbClr val="00296A"/>
                </a:solidFill>
                <a:latin typeface="Poppins Bold"/>
              </a:rPr>
              <a:t>RECISIÓN Y RECALL.</a:t>
            </a:r>
          </a:p>
          <a:p>
            <a:pPr marL="1237149" indent="-412383" lvl="2">
              <a:lnSpc>
                <a:spcPts val="3438"/>
              </a:lnSpc>
              <a:spcBef>
                <a:spcPct val="0"/>
              </a:spcBef>
              <a:buFont typeface="Arial"/>
              <a:buChar char="⚬"/>
            </a:pPr>
            <a:r>
              <a:rPr lang="en-US" sz="2865" spc="286">
                <a:solidFill>
                  <a:srgbClr val="00296A"/>
                </a:solidFill>
                <a:latin typeface="Poppins Bold"/>
              </a:rPr>
              <a:t>EXA</a:t>
            </a:r>
            <a:r>
              <a:rPr lang="en-US" sz="2865" spc="286">
                <a:solidFill>
                  <a:srgbClr val="00296A"/>
                </a:solidFill>
                <a:latin typeface="Poppins Bold"/>
              </a:rPr>
              <a:t>CTITUD TOTAL DEL MODELO: 77%.</a:t>
            </a:r>
          </a:p>
          <a:p>
            <a:pPr>
              <a:lnSpc>
                <a:spcPts val="3438"/>
              </a:lnSpc>
              <a:spcBef>
                <a:spcPct val="0"/>
              </a:spcBef>
            </a:pPr>
          </a:p>
          <a:p>
            <a:pPr>
              <a:lnSpc>
                <a:spcPts val="3438"/>
              </a:lnSpc>
              <a:spcBef>
                <a:spcPct val="0"/>
              </a:spcBef>
            </a:pPr>
          </a:p>
          <a:p>
            <a:pPr>
              <a:lnSpc>
                <a:spcPts val="3438"/>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411" y="-344001"/>
            <a:ext cx="19038822" cy="2681272"/>
            <a:chOff x="0" y="0"/>
            <a:chExt cx="5014340" cy="706179"/>
          </a:xfrm>
        </p:grpSpPr>
        <p:sp>
          <p:nvSpPr>
            <p:cNvPr name="Freeform 3" id="3"/>
            <p:cNvSpPr/>
            <p:nvPr/>
          </p:nvSpPr>
          <p:spPr>
            <a:xfrm flipH="false" flipV="false" rot="0">
              <a:off x="0" y="0"/>
              <a:ext cx="5014340" cy="706179"/>
            </a:xfrm>
            <a:custGeom>
              <a:avLst/>
              <a:gdLst/>
              <a:ahLst/>
              <a:cxnLst/>
              <a:rect r="r" b="b" t="t" l="l"/>
              <a:pathLst>
                <a:path h="706179" w="5014340">
                  <a:moveTo>
                    <a:pt x="0" y="0"/>
                  </a:moveTo>
                  <a:lnTo>
                    <a:pt x="5014340" y="0"/>
                  </a:lnTo>
                  <a:lnTo>
                    <a:pt x="5014340" y="706179"/>
                  </a:lnTo>
                  <a:lnTo>
                    <a:pt x="0" y="706179"/>
                  </a:lnTo>
                  <a:close/>
                </a:path>
              </a:pathLst>
            </a:custGeom>
            <a:solidFill>
              <a:srgbClr val="9EACCF"/>
            </a:solidFill>
          </p:spPr>
        </p:sp>
        <p:sp>
          <p:nvSpPr>
            <p:cNvPr name="TextBox 4" id="4"/>
            <p:cNvSpPr txBox="true"/>
            <p:nvPr/>
          </p:nvSpPr>
          <p:spPr>
            <a:xfrm>
              <a:off x="0" y="-38100"/>
              <a:ext cx="5014340" cy="74427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6977052" y="2826687"/>
            <a:ext cx="10749872" cy="6431613"/>
          </a:xfrm>
          <a:custGeom>
            <a:avLst/>
            <a:gdLst/>
            <a:ahLst/>
            <a:cxnLst/>
            <a:rect r="r" b="b" t="t" l="l"/>
            <a:pathLst>
              <a:path h="6431613" w="10749872">
                <a:moveTo>
                  <a:pt x="0" y="0"/>
                </a:moveTo>
                <a:lnTo>
                  <a:pt x="10749872" y="0"/>
                </a:lnTo>
                <a:lnTo>
                  <a:pt x="10749872" y="6431613"/>
                </a:lnTo>
                <a:lnTo>
                  <a:pt x="0" y="6431613"/>
                </a:lnTo>
                <a:lnTo>
                  <a:pt x="0" y="0"/>
                </a:lnTo>
                <a:close/>
              </a:path>
            </a:pathLst>
          </a:custGeom>
          <a:blipFill>
            <a:blip r:embed="rId2"/>
            <a:stretch>
              <a:fillRect l="0" t="0" r="0" b="0"/>
            </a:stretch>
          </a:blipFill>
        </p:spPr>
      </p:sp>
      <p:sp>
        <p:nvSpPr>
          <p:cNvPr name="TextBox 6" id="6"/>
          <p:cNvSpPr txBox="true"/>
          <p:nvPr/>
        </p:nvSpPr>
        <p:spPr>
          <a:xfrm rot="0">
            <a:off x="1028700" y="657590"/>
            <a:ext cx="15692667" cy="2152650"/>
          </a:xfrm>
          <a:prstGeom prst="rect">
            <a:avLst/>
          </a:prstGeom>
        </p:spPr>
        <p:txBody>
          <a:bodyPr anchor="t" rtlCol="false" tIns="0" lIns="0" bIns="0" rIns="0">
            <a:spAutoFit/>
          </a:bodyPr>
          <a:lstStyle/>
          <a:p>
            <a:pPr algn="ctr">
              <a:lnSpc>
                <a:spcPts val="8280"/>
              </a:lnSpc>
            </a:pPr>
            <a:r>
              <a:rPr lang="en-US" sz="6900" spc="690">
                <a:solidFill>
                  <a:srgbClr val="00296A"/>
                </a:solidFill>
                <a:latin typeface="Poppins Bold"/>
              </a:rPr>
              <a:t>DESPLIEGUE DEL MODELO:</a:t>
            </a:r>
          </a:p>
          <a:p>
            <a:pPr algn="ctr" marL="0" indent="0" lvl="0">
              <a:lnSpc>
                <a:spcPts val="8280"/>
              </a:lnSpc>
              <a:spcBef>
                <a:spcPct val="0"/>
              </a:spcBef>
            </a:pPr>
          </a:p>
        </p:txBody>
      </p:sp>
      <p:sp>
        <p:nvSpPr>
          <p:cNvPr name="TextBox 7" id="7"/>
          <p:cNvSpPr txBox="true"/>
          <p:nvPr/>
        </p:nvSpPr>
        <p:spPr>
          <a:xfrm rot="0">
            <a:off x="1512018" y="2538524"/>
            <a:ext cx="5154258" cy="8162925"/>
          </a:xfrm>
          <a:prstGeom prst="rect">
            <a:avLst/>
          </a:prstGeom>
        </p:spPr>
        <p:txBody>
          <a:bodyPr anchor="t" rtlCol="false" tIns="0" lIns="0" bIns="0" rIns="0">
            <a:spAutoFit/>
          </a:bodyPr>
          <a:lstStyle/>
          <a:p>
            <a:pPr marL="618575" indent="-309287" lvl="1">
              <a:lnSpc>
                <a:spcPts val="3438"/>
              </a:lnSpc>
              <a:buFont typeface="Arial"/>
              <a:buChar char="•"/>
            </a:pPr>
            <a:r>
              <a:rPr lang="en-US" sz="2865" spc="286">
                <a:solidFill>
                  <a:srgbClr val="00296A"/>
                </a:solidFill>
                <a:latin typeface="Poppins Bold"/>
              </a:rPr>
              <a:t>SE CREÓ UNA API PROTOTIPO UTILIZANDO GRADIO PARA PROPORCIONAR UNA INTERFAZ AMIGABLE AL USUARIO.</a:t>
            </a:r>
          </a:p>
          <a:p>
            <a:pPr>
              <a:lnSpc>
                <a:spcPts val="3438"/>
              </a:lnSpc>
            </a:pPr>
          </a:p>
          <a:p>
            <a:pPr marL="618575" indent="-309287" lvl="1">
              <a:lnSpc>
                <a:spcPts val="3438"/>
              </a:lnSpc>
              <a:buFont typeface="Arial"/>
              <a:buChar char="•"/>
            </a:pPr>
            <a:r>
              <a:rPr lang="en-US" sz="2865" spc="286">
                <a:solidFill>
                  <a:srgbClr val="00296A"/>
                </a:solidFill>
                <a:latin typeface="Poppins Bold"/>
              </a:rPr>
              <a:t>Permite a los usuarios predecir la permanencia de futuros empleados basándose en el modelo desarrollado.</a:t>
            </a:r>
          </a:p>
          <a:p>
            <a:pPr>
              <a:lnSpc>
                <a:spcPts val="3438"/>
              </a:lnSpc>
              <a:spcBef>
                <a:spcPct val="0"/>
              </a:spcBef>
            </a:pPr>
          </a:p>
          <a:p>
            <a:pPr>
              <a:lnSpc>
                <a:spcPts val="3438"/>
              </a:lnSpc>
              <a:spcBef>
                <a:spcPct val="0"/>
              </a:spcBef>
            </a:pPr>
          </a:p>
          <a:p>
            <a:pPr>
              <a:lnSpc>
                <a:spcPts val="3438"/>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97666" y="204788"/>
            <a:ext cx="15692667" cy="1552575"/>
          </a:xfrm>
          <a:prstGeom prst="rect">
            <a:avLst/>
          </a:prstGeom>
        </p:spPr>
        <p:txBody>
          <a:bodyPr anchor="t" rtlCol="false" tIns="0" lIns="0" bIns="0" rIns="0">
            <a:spAutoFit/>
          </a:bodyPr>
          <a:lstStyle/>
          <a:p>
            <a:pPr algn="ctr" marL="0" indent="0" lvl="0">
              <a:lnSpc>
                <a:spcPts val="11519"/>
              </a:lnSpc>
              <a:spcBef>
                <a:spcPct val="0"/>
              </a:spcBef>
            </a:pPr>
            <a:r>
              <a:rPr lang="en-US" sz="9600" spc="960">
                <a:solidFill>
                  <a:srgbClr val="00296A"/>
                </a:solidFill>
                <a:latin typeface="Poppins Bold"/>
              </a:rPr>
              <a:t>CONCLUSIONES </a:t>
            </a:r>
          </a:p>
        </p:txBody>
      </p:sp>
      <p:sp>
        <p:nvSpPr>
          <p:cNvPr name="TextBox 3" id="3"/>
          <p:cNvSpPr txBox="true"/>
          <p:nvPr/>
        </p:nvSpPr>
        <p:spPr>
          <a:xfrm rot="0">
            <a:off x="326537" y="1856397"/>
            <a:ext cx="17471041" cy="9620250"/>
          </a:xfrm>
          <a:prstGeom prst="rect">
            <a:avLst/>
          </a:prstGeom>
        </p:spPr>
        <p:txBody>
          <a:bodyPr anchor="t" rtlCol="false" tIns="0" lIns="0" bIns="0" rIns="0">
            <a:spAutoFit/>
          </a:bodyPr>
          <a:lstStyle/>
          <a:p>
            <a:pPr marL="388620" indent="-194310" lvl="1">
              <a:lnSpc>
                <a:spcPts val="2160"/>
              </a:lnSpc>
              <a:spcBef>
                <a:spcPct val="0"/>
              </a:spcBef>
              <a:buFont typeface="Arial"/>
              <a:buChar char="•"/>
            </a:pPr>
            <a:r>
              <a:rPr lang="en-US" sz="1800" spc="179">
                <a:solidFill>
                  <a:srgbClr val="00296A"/>
                </a:solidFill>
                <a:latin typeface="Poppins Bold"/>
              </a:rPr>
              <a:t>ROTACIÓN DE EMPLEADOS EN NIVELES INFERIORES</a:t>
            </a:r>
            <a:r>
              <a:rPr lang="en-US" sz="1800" spc="179">
                <a:solidFill>
                  <a:srgbClr val="00296A"/>
                </a:solidFill>
                <a:latin typeface="Poppins Bold"/>
              </a:rPr>
              <a:t>:</a:t>
            </a:r>
          </a:p>
          <a:p>
            <a:pPr marL="777240" indent="-259080" lvl="2">
              <a:lnSpc>
                <a:spcPts val="2160"/>
              </a:lnSpc>
              <a:spcBef>
                <a:spcPct val="0"/>
              </a:spcBef>
              <a:buFont typeface="Arial"/>
              <a:buChar char="⚬"/>
            </a:pPr>
            <a:r>
              <a:rPr lang="en-US" sz="1800" spc="179">
                <a:solidFill>
                  <a:srgbClr val="00296A"/>
                </a:solidFill>
                <a:latin typeface="Poppins"/>
              </a:rPr>
              <a:t>SE OBSERVA UNA ALTA PROPORCIÓN DE EMPLEADOS DE NIVELES INFERIORES QUE ABANDONAN LA EMPRESA SIN PROPORCIONAR UNA RAZÓN ESPECÍFICA.</a:t>
            </a:r>
          </a:p>
          <a:p>
            <a:pPr marL="777240" indent="-259080" lvl="2">
              <a:lnSpc>
                <a:spcPts val="2160"/>
              </a:lnSpc>
              <a:buFont typeface="Arial"/>
              <a:buChar char="⚬"/>
            </a:pPr>
            <a:r>
              <a:rPr lang="en-US" sz="1800" spc="179">
                <a:solidFill>
                  <a:srgbClr val="00296A"/>
                </a:solidFill>
                <a:latin typeface="Poppins"/>
              </a:rPr>
              <a:t>LA UBICACIÓN GEOGRÁFICA, CERCA DE UNA ZONA INDUSTRIAL, FACILITA EL CAMBIO DE EMPLEO PARA ESTOS ROLES</a:t>
            </a:r>
            <a:r>
              <a:rPr lang="en-US" sz="1800" spc="179">
                <a:solidFill>
                  <a:srgbClr val="00296A"/>
                </a:solidFill>
                <a:latin typeface="Poppins"/>
              </a:rPr>
              <a:t>.</a:t>
            </a:r>
          </a:p>
          <a:p>
            <a:pPr marL="388620" indent="-194310" lvl="1">
              <a:lnSpc>
                <a:spcPts val="2160"/>
              </a:lnSpc>
              <a:spcBef>
                <a:spcPct val="0"/>
              </a:spcBef>
              <a:buFont typeface="Arial"/>
              <a:buChar char="•"/>
            </a:pPr>
            <a:r>
              <a:rPr lang="en-US" sz="1800" spc="179">
                <a:solidFill>
                  <a:srgbClr val="00296A"/>
                </a:solidFill>
                <a:latin typeface="Poppins Bold"/>
              </a:rPr>
              <a:t>COMPETITIVIDAD EN EL MERCADO LABORAL</a:t>
            </a:r>
            <a:r>
              <a:rPr lang="en-US" sz="1800" spc="179">
                <a:solidFill>
                  <a:srgbClr val="00296A"/>
                </a:solidFill>
                <a:latin typeface="Poppins Bold"/>
              </a:rPr>
              <a:t>:</a:t>
            </a:r>
          </a:p>
          <a:p>
            <a:pPr marL="777240" indent="-259080" lvl="2">
              <a:lnSpc>
                <a:spcPts val="2160"/>
              </a:lnSpc>
              <a:spcBef>
                <a:spcPct val="0"/>
              </a:spcBef>
              <a:buFont typeface="Arial"/>
              <a:buChar char="⚬"/>
            </a:pPr>
            <a:r>
              <a:rPr lang="en-US" sz="1800" spc="179">
                <a:solidFill>
                  <a:srgbClr val="00296A"/>
                </a:solidFill>
                <a:latin typeface="Poppins"/>
              </a:rPr>
              <a:t>LA CONSTANTE DEMANDA DE POSICIONES PARA PERSONAL DE ALTO NIVEL SUGIERE UN MERCADO LABORAL COMPETITIVO</a:t>
            </a:r>
            <a:r>
              <a:rPr lang="en-US" sz="1800" spc="179">
                <a:solidFill>
                  <a:srgbClr val="00296A"/>
                </a:solidFill>
                <a:latin typeface="Poppins"/>
              </a:rPr>
              <a:t>.</a:t>
            </a:r>
          </a:p>
          <a:p>
            <a:pPr marL="777240" indent="-259080" lvl="2">
              <a:lnSpc>
                <a:spcPts val="2160"/>
              </a:lnSpc>
              <a:spcBef>
                <a:spcPct val="0"/>
              </a:spcBef>
              <a:buFont typeface="Arial"/>
              <a:buChar char="⚬"/>
            </a:pPr>
            <a:r>
              <a:rPr lang="en-US" sz="1800" spc="179">
                <a:solidFill>
                  <a:srgbClr val="00296A"/>
                </a:solidFill>
                <a:latin typeface="Poppins"/>
              </a:rPr>
              <a:t>ES POSIBLE QUE OTRAS EMPRESAS BUSQUEN ACTIVAMENTE AL PERSONAL CON HABILIDADES Y EXPERIENCIA ESPECÍFICAS.</a:t>
            </a:r>
          </a:p>
          <a:p>
            <a:pPr marL="388620" indent="-194310" lvl="1">
              <a:lnSpc>
                <a:spcPts val="2160"/>
              </a:lnSpc>
              <a:spcBef>
                <a:spcPct val="0"/>
              </a:spcBef>
              <a:buFont typeface="Arial"/>
              <a:buChar char="•"/>
            </a:pPr>
            <a:r>
              <a:rPr lang="en-US" sz="1800" spc="179">
                <a:solidFill>
                  <a:srgbClr val="00296A"/>
                </a:solidFill>
                <a:latin typeface="Poppins Bold"/>
              </a:rPr>
              <a:t>ROTACIÓN EN NIVELES SUPERIORES:</a:t>
            </a:r>
          </a:p>
          <a:p>
            <a:pPr marL="777240" indent="-259080" lvl="2">
              <a:lnSpc>
                <a:spcPts val="2160"/>
              </a:lnSpc>
              <a:buFont typeface="Arial"/>
              <a:buChar char="⚬"/>
            </a:pPr>
            <a:r>
              <a:rPr lang="en-US" sz="1800" spc="179">
                <a:solidFill>
                  <a:srgbClr val="00296A"/>
                </a:solidFill>
                <a:latin typeface="Poppins"/>
              </a:rPr>
              <a:t>A MEDIDA QUE SE ASCIENDE EN LOS NIVELES JERÁRQUICOS, SE OBSERVA UNA CONSIDERABLE ROTACIÓN DE  EMPLEADOS ENTRE DISTINTAS UBICACIONES DE LA EMPRESA.</a:t>
            </a:r>
          </a:p>
          <a:p>
            <a:pPr marL="777240" indent="-259080" lvl="2">
              <a:lnSpc>
                <a:spcPts val="2160"/>
              </a:lnSpc>
              <a:buFont typeface="Arial"/>
              <a:buChar char="⚬"/>
            </a:pPr>
            <a:r>
              <a:rPr lang="en-US" sz="1800" spc="179">
                <a:solidFill>
                  <a:srgbClr val="00296A"/>
                </a:solidFill>
                <a:latin typeface="Poppins"/>
              </a:rPr>
              <a:t>EXISTE UNA PROPORCIÓN ALTA DE EMPLEADOS DE ALTO NIVEL QUE OPTAN POR ABANDONAR LA EMPRESA VOLUNTARIAMENTE EN BUSCA DE NUEVAS OPORTUNIDADES LABORALES.</a:t>
            </a:r>
          </a:p>
          <a:p>
            <a:pPr marL="388620" indent="-194310" lvl="1">
              <a:lnSpc>
                <a:spcPts val="2160"/>
              </a:lnSpc>
              <a:spcBef>
                <a:spcPct val="0"/>
              </a:spcBef>
              <a:buFont typeface="Arial"/>
              <a:buChar char="•"/>
            </a:pPr>
            <a:r>
              <a:rPr lang="en-US" sz="1800" spc="179">
                <a:solidFill>
                  <a:srgbClr val="00296A"/>
                </a:solidFill>
                <a:latin typeface="Poppins Bold"/>
              </a:rPr>
              <a:t>MODELOS REALIZADOS:</a:t>
            </a:r>
          </a:p>
          <a:p>
            <a:pPr marL="777240" indent="-259080" lvl="2">
              <a:lnSpc>
                <a:spcPts val="2160"/>
              </a:lnSpc>
              <a:spcBef>
                <a:spcPct val="0"/>
              </a:spcBef>
              <a:buFont typeface="Arial"/>
              <a:buChar char="⚬"/>
            </a:pPr>
            <a:r>
              <a:rPr lang="en-US" sz="1800" spc="179">
                <a:solidFill>
                  <a:srgbClr val="00296A"/>
                </a:solidFill>
                <a:latin typeface="Poppins"/>
              </a:rPr>
              <a:t>AMBOS MODELOS OFRECEN PERSPECTIVAS ÚTILES PARA LA TOMA DE DECISIONES.</a:t>
            </a:r>
          </a:p>
          <a:p>
            <a:pPr marL="777240" indent="-259080" lvl="2">
              <a:lnSpc>
                <a:spcPts val="2160"/>
              </a:lnSpc>
              <a:spcBef>
                <a:spcPct val="0"/>
              </a:spcBef>
              <a:buFont typeface="Arial"/>
              <a:buChar char="⚬"/>
            </a:pPr>
            <a:r>
              <a:rPr lang="en-US" sz="1800" spc="179">
                <a:solidFill>
                  <a:srgbClr val="00296A"/>
                </a:solidFill>
                <a:latin typeface="Poppins"/>
              </a:rPr>
              <a:t>LA PRECISIÓN Y RECALL SON FACTORES CLAVE A CONSIDERAR EN FUNCIÓN DE LAS NECESIDADES ESPECÍFICAS DE LA EMPRESA.</a:t>
            </a:r>
          </a:p>
          <a:p>
            <a:pPr marL="777240" indent="-259080" lvl="2">
              <a:lnSpc>
                <a:spcPts val="2160"/>
              </a:lnSpc>
              <a:spcBef>
                <a:spcPct val="0"/>
              </a:spcBef>
              <a:buFont typeface="Arial"/>
              <a:buChar char="⚬"/>
            </a:pPr>
            <a:r>
              <a:rPr lang="en-US" sz="1800" spc="179">
                <a:solidFill>
                  <a:srgbClr val="00296A"/>
                </a:solidFill>
                <a:latin typeface="Poppins"/>
              </a:rPr>
              <a:t>LA API FACILITA EL ACCESO Y USO DEL MODELO, BRINDANDO UNA HERRAMIENTA EFECTIVA PARA LA GESTIÓN DE RECURSOS HUMANOS.</a:t>
            </a:r>
          </a:p>
          <a:p>
            <a:pPr marL="388620" indent="-194310" lvl="1">
              <a:lnSpc>
                <a:spcPts val="2160"/>
              </a:lnSpc>
              <a:spcBef>
                <a:spcPct val="0"/>
              </a:spcBef>
              <a:buFont typeface="Arial"/>
              <a:buChar char="•"/>
            </a:pPr>
            <a:r>
              <a:rPr lang="en-US" sz="1800" spc="179">
                <a:solidFill>
                  <a:srgbClr val="00296A"/>
                </a:solidFill>
                <a:latin typeface="Poppins Bold"/>
              </a:rPr>
              <a:t>DIVERSIDAD EN EL LUGAR DE TRABAJO:</a:t>
            </a:r>
          </a:p>
          <a:p>
            <a:pPr algn="just" marL="777240" indent="-259080" lvl="2">
              <a:lnSpc>
                <a:spcPts val="2160"/>
              </a:lnSpc>
              <a:buFont typeface="Arial"/>
              <a:buChar char="⚬"/>
            </a:pPr>
            <a:r>
              <a:rPr lang="en-US" sz="1800" spc="179">
                <a:solidFill>
                  <a:srgbClr val="00296A"/>
                </a:solidFill>
                <a:latin typeface="Poppins"/>
              </a:rPr>
              <a:t>LA DISTRIBUCIÓN EQUITATIVA DE GÉNERO EN EL CONJUNTO DE DATOS ES UN INDICADOR POSITIVO DE INCLUSIÓN Y DIVERSIDAD.</a:t>
            </a:r>
          </a:p>
          <a:p>
            <a:pPr algn="just" marL="777240" indent="-259080" lvl="2">
              <a:lnSpc>
                <a:spcPts val="2160"/>
              </a:lnSpc>
              <a:buFont typeface="Arial"/>
              <a:buChar char="⚬"/>
            </a:pPr>
            <a:r>
              <a:rPr lang="en-US" sz="1800" spc="179">
                <a:solidFill>
                  <a:srgbClr val="00296A"/>
                </a:solidFill>
                <a:latin typeface="Poppins"/>
              </a:rPr>
              <a:t>SE OBSERVA UN PATRÓN DE RENUNCIAS MÁS PRONUNCIADO EN EL RANGO DE 18 A 28 AÑOS, DETECTANDOSE UNA DISMINUCIÓN PROGRESIVA DE ESTE INDICADOR A MEDIDA QUE SE INCREMENTA EL RANGO DE EDAD.</a:t>
            </a:r>
          </a:p>
          <a:p>
            <a:pPr algn="just" marL="388620" indent="-194310" lvl="1">
              <a:lnSpc>
                <a:spcPts val="2160"/>
              </a:lnSpc>
              <a:buFont typeface="Arial"/>
              <a:buChar char="•"/>
            </a:pPr>
            <a:r>
              <a:rPr lang="en-US" sz="1800" spc="179">
                <a:solidFill>
                  <a:srgbClr val="00296A"/>
                </a:solidFill>
                <a:latin typeface="Poppins Bold"/>
              </a:rPr>
              <a:t>DESARROLLO PROFESIONAL:</a:t>
            </a:r>
          </a:p>
          <a:p>
            <a:pPr algn="just" marL="777240" indent="-259080" lvl="2">
              <a:lnSpc>
                <a:spcPts val="2160"/>
              </a:lnSpc>
              <a:buFont typeface="Arial"/>
              <a:buChar char="⚬"/>
            </a:pPr>
            <a:r>
              <a:rPr lang="en-US" sz="1800" spc="179">
                <a:solidFill>
                  <a:srgbClr val="00296A"/>
                </a:solidFill>
                <a:latin typeface="Poppins"/>
              </a:rPr>
              <a:t>SE HAN IDENTIFICADO ÁREAS, TURNOS Y GRUPOS DE PERSONAL QUE MUESTRAN UNA MENOR INCIDENCIA DE RENUNCIAS Y UNA MAYOR ANTIGÜEDAD, LO QUE SUGIERE ESTABILIDAD Y COMPROMISO EN ESTAS CATEGORÍAS ESPECÍFICAS.</a:t>
            </a:r>
          </a:p>
          <a:p>
            <a:pPr algn="just" marL="777240" indent="-259080" lvl="2">
              <a:lnSpc>
                <a:spcPts val="2160"/>
              </a:lnSpc>
              <a:buFont typeface="Arial"/>
              <a:buChar char="⚬"/>
            </a:pPr>
            <a:r>
              <a:rPr lang="en-US" sz="1800" spc="179">
                <a:solidFill>
                  <a:srgbClr val="00296A"/>
                </a:solidFill>
                <a:latin typeface="Poppins"/>
              </a:rPr>
              <a:t>LA CONCENTRACIÓN DE EMPLEADOS CON MENOR ANTIGÜEDAD SUGIERE UNA FLUJO CONSTANTE DE NUEVOS TALENTOS. </a:t>
            </a:r>
          </a:p>
          <a:p>
            <a:pPr>
              <a:lnSpc>
                <a:spcPts val="2160"/>
              </a:lnSpc>
              <a:spcBef>
                <a:spcPct val="0"/>
              </a:spcBef>
            </a:pPr>
          </a:p>
          <a:p>
            <a:pPr>
              <a:lnSpc>
                <a:spcPts val="2160"/>
              </a:lnSpc>
              <a:spcBef>
                <a:spcPct val="0"/>
              </a:spcBef>
            </a:pPr>
          </a:p>
          <a:p>
            <a:pPr>
              <a:lnSpc>
                <a:spcPts val="2160"/>
              </a:lnSpc>
              <a:spcBef>
                <a:spcPct val="0"/>
              </a:spcBef>
            </a:pPr>
            <a:r>
              <a:rPr lang="en-US" sz="1800" spc="179">
                <a:solidFill>
                  <a:srgbClr val="00296A"/>
                </a:solidFill>
                <a:latin typeface="Poppins Bold"/>
              </a:rPr>
              <a:t>   </a:t>
            </a:r>
          </a:p>
          <a:p>
            <a:pPr>
              <a:lnSpc>
                <a:spcPts val="2160"/>
              </a:lnSpc>
            </a:pPr>
          </a:p>
          <a:p>
            <a:pPr>
              <a:lnSpc>
                <a:spcPts val="2160"/>
              </a:lnSpc>
            </a:pPr>
          </a:p>
          <a:p>
            <a:pPr>
              <a:lnSpc>
                <a:spcPts val="2160"/>
              </a:lnSpc>
            </a:pPr>
          </a:p>
          <a:p>
            <a:pPr>
              <a:lnSpc>
                <a:spcPts val="2160"/>
              </a:lnSpc>
              <a:spcBef>
                <a:spcPct val="0"/>
              </a:spcBef>
            </a:pPr>
          </a:p>
          <a:p>
            <a:pPr>
              <a:lnSpc>
                <a:spcPts val="2160"/>
              </a:lnSpc>
              <a:spcBef>
                <a:spcPct val="0"/>
              </a:spcBef>
            </a:pPr>
          </a:p>
          <a:p>
            <a:pPr>
              <a:lnSpc>
                <a:spcPts val="2160"/>
              </a:lnSpc>
              <a:spcBef>
                <a:spcPct val="0"/>
              </a:spcBef>
            </a:pPr>
          </a:p>
          <a:p>
            <a:pPr>
              <a:lnSpc>
                <a:spcPts val="2160"/>
              </a:lnSpc>
              <a:spcBef>
                <a:spcPct val="0"/>
              </a:spcBef>
            </a:pPr>
          </a:p>
          <a:p>
            <a:pPr>
              <a:lnSpc>
                <a:spcPts val="2160"/>
              </a:lnSpc>
              <a:spcBef>
                <a:spcPct val="0"/>
              </a:spcBef>
            </a:pPr>
          </a:p>
        </p:txBody>
      </p:sp>
      <p:sp>
        <p:nvSpPr>
          <p:cNvPr name="TextBox 4" id="4"/>
          <p:cNvSpPr txBox="true"/>
          <p:nvPr/>
        </p:nvSpPr>
        <p:spPr>
          <a:xfrm rot="0">
            <a:off x="689875" y="8882062"/>
            <a:ext cx="15917175" cy="733425"/>
          </a:xfrm>
          <a:prstGeom prst="rect">
            <a:avLst/>
          </a:prstGeom>
        </p:spPr>
        <p:txBody>
          <a:bodyPr anchor="t" rtlCol="false" tIns="0" lIns="0" bIns="0" rIns="0">
            <a:spAutoFit/>
          </a:bodyPr>
          <a:lstStyle/>
          <a:p>
            <a:pPr algn="ctr">
              <a:lnSpc>
                <a:spcPts val="1919"/>
              </a:lnSpc>
              <a:spcBef>
                <a:spcPct val="0"/>
              </a:spcBef>
            </a:pPr>
            <a:r>
              <a:rPr lang="en-US" sz="1599" spc="159">
                <a:solidFill>
                  <a:srgbClr val="00296A"/>
                </a:solidFill>
                <a:latin typeface="Poppins Bold"/>
              </a:rPr>
              <a:t>CON ESTE ENFOQUE INNOVADOR, BUSCAMOS MEJORAR LA RETENCIÓN DE TALENTO Y FORTALECER LA EFICACIA DE NUESTRAS ESTRATEGIAS DE RECURSOS HUMANOS. </a:t>
            </a:r>
          </a:p>
          <a:p>
            <a:pPr algn="ctr">
              <a:lnSpc>
                <a:spcPts val="1919"/>
              </a:lnSpc>
              <a:spcBef>
                <a:spcPct val="0"/>
              </a:spcBef>
            </a:pPr>
          </a:p>
        </p:txBody>
      </p:sp>
      <p:sp>
        <p:nvSpPr>
          <p:cNvPr name="TextBox 5" id="5"/>
          <p:cNvSpPr txBox="true"/>
          <p:nvPr/>
        </p:nvSpPr>
        <p:spPr>
          <a:xfrm rot="0">
            <a:off x="4744403" y="9624024"/>
            <a:ext cx="7808119" cy="581025"/>
          </a:xfrm>
          <a:prstGeom prst="rect">
            <a:avLst/>
          </a:prstGeom>
        </p:spPr>
        <p:txBody>
          <a:bodyPr anchor="t" rtlCol="false" tIns="0" lIns="0" bIns="0" rIns="0">
            <a:spAutoFit/>
          </a:bodyPr>
          <a:lstStyle/>
          <a:p>
            <a:pPr algn="ctr">
              <a:lnSpc>
                <a:spcPts val="4320"/>
              </a:lnSpc>
              <a:spcBef>
                <a:spcPct val="0"/>
              </a:spcBef>
            </a:pPr>
            <a:r>
              <a:rPr lang="en-US" sz="3600" spc="359">
                <a:solidFill>
                  <a:srgbClr val="00296A"/>
                </a:solidFill>
                <a:latin typeface="Poppins Bold"/>
              </a:rPr>
              <a:t>¡GRACIAS POR SU ATENCIÓN!</a:t>
            </a:r>
          </a:p>
        </p:txBody>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97666" y="204788"/>
            <a:ext cx="15692667" cy="1552575"/>
          </a:xfrm>
          <a:prstGeom prst="rect">
            <a:avLst/>
          </a:prstGeom>
        </p:spPr>
        <p:txBody>
          <a:bodyPr anchor="t" rtlCol="false" tIns="0" lIns="0" bIns="0" rIns="0">
            <a:spAutoFit/>
          </a:bodyPr>
          <a:lstStyle/>
          <a:p>
            <a:pPr algn="ctr" marL="0" indent="0" lvl="0">
              <a:lnSpc>
                <a:spcPts val="11519"/>
              </a:lnSpc>
              <a:spcBef>
                <a:spcPct val="0"/>
              </a:spcBef>
            </a:pPr>
            <a:r>
              <a:rPr lang="en-US" sz="9600" spc="960">
                <a:solidFill>
                  <a:srgbClr val="00296A"/>
                </a:solidFill>
                <a:latin typeface="Poppins Bold"/>
              </a:rPr>
              <a:t>TRABAJOS FUTUROS</a:t>
            </a:r>
          </a:p>
        </p:txBody>
      </p:sp>
      <p:sp>
        <p:nvSpPr>
          <p:cNvPr name="TextBox 3" id="3"/>
          <p:cNvSpPr txBox="true"/>
          <p:nvPr/>
        </p:nvSpPr>
        <p:spPr>
          <a:xfrm rot="0">
            <a:off x="1975427" y="2720670"/>
            <a:ext cx="14631624" cy="3752850"/>
          </a:xfrm>
          <a:prstGeom prst="rect">
            <a:avLst/>
          </a:prstGeom>
        </p:spPr>
        <p:txBody>
          <a:bodyPr anchor="t" rtlCol="false" tIns="0" lIns="0" bIns="0" rIns="0">
            <a:spAutoFit/>
          </a:bodyPr>
          <a:lstStyle/>
          <a:p>
            <a:pPr marL="388620" indent="-194310" lvl="1">
              <a:lnSpc>
                <a:spcPts val="2160"/>
              </a:lnSpc>
              <a:spcBef>
                <a:spcPct val="0"/>
              </a:spcBef>
              <a:buFont typeface="Arial"/>
              <a:buChar char="•"/>
            </a:pPr>
            <a:r>
              <a:rPr lang="en-US" sz="1800" spc="179">
                <a:solidFill>
                  <a:srgbClr val="00296A"/>
                </a:solidFill>
                <a:latin typeface="Poppins Bold"/>
              </a:rPr>
              <a:t>ANÁLISIS DE CONFORMIDAD</a:t>
            </a:r>
            <a:r>
              <a:rPr lang="en-US" sz="1800" spc="179">
                <a:solidFill>
                  <a:srgbClr val="00296A"/>
                </a:solidFill>
                <a:latin typeface="Poppins Bold"/>
              </a:rPr>
              <a:t>:</a:t>
            </a:r>
          </a:p>
          <a:p>
            <a:pPr marL="777240" indent="-259080" lvl="2">
              <a:lnSpc>
                <a:spcPts val="2160"/>
              </a:lnSpc>
              <a:buFont typeface="Arial"/>
              <a:buChar char="⚬"/>
            </a:pPr>
            <a:r>
              <a:rPr lang="en-US" sz="1800" spc="179">
                <a:solidFill>
                  <a:srgbClr val="00296A"/>
                </a:solidFill>
                <a:latin typeface="Poppins"/>
              </a:rPr>
              <a:t>ANALIZAR LOS COMENTARIOS Y OPINIONES DE LOS EMPLEADOS (SI ESTÁN DISPONIBLES) PARA EVALUAR EL SENTIMIENTO GENERAL HACIA LA EMPRESA Y DETECTAR POSIBLES PROBLEMAS.</a:t>
            </a:r>
          </a:p>
          <a:p>
            <a:pPr marL="388620" indent="-194310" lvl="1">
              <a:lnSpc>
                <a:spcPts val="2160"/>
              </a:lnSpc>
              <a:spcBef>
                <a:spcPct val="0"/>
              </a:spcBef>
              <a:buFont typeface="Arial"/>
              <a:buChar char="•"/>
            </a:pPr>
            <a:r>
              <a:rPr lang="en-US" sz="1800" spc="179">
                <a:solidFill>
                  <a:srgbClr val="00296A"/>
                </a:solidFill>
                <a:latin typeface="Poppins Bold"/>
              </a:rPr>
              <a:t>ENCUESTAS Y ENTREVISTAS</a:t>
            </a:r>
            <a:r>
              <a:rPr lang="en-US" sz="1800" spc="179">
                <a:solidFill>
                  <a:srgbClr val="00296A"/>
                </a:solidFill>
                <a:latin typeface="Poppins Bold"/>
              </a:rPr>
              <a:t>:</a:t>
            </a:r>
          </a:p>
          <a:p>
            <a:pPr marL="777240" indent="-259080" lvl="2">
              <a:lnSpc>
                <a:spcPts val="2160"/>
              </a:lnSpc>
              <a:spcBef>
                <a:spcPct val="0"/>
              </a:spcBef>
              <a:buFont typeface="Arial"/>
              <a:buChar char="⚬"/>
            </a:pPr>
            <a:r>
              <a:rPr lang="en-US" sz="1800" spc="179">
                <a:solidFill>
                  <a:srgbClr val="00296A"/>
                </a:solidFill>
                <a:latin typeface="Poppins"/>
              </a:rPr>
              <a:t>REALIZAR ENCUESTAS O ENTREVISTAS CON EMPLEADOS PARA OBTENER INFORMACIÓN CUALITATIVA SOBRE LOS MOTIVOS DE LA ROTACIÓN Y LA SATISFACCIÓN LABORAL.</a:t>
            </a:r>
          </a:p>
          <a:p>
            <a:pPr marL="388620" indent="-194310" lvl="1">
              <a:lnSpc>
                <a:spcPts val="2160"/>
              </a:lnSpc>
              <a:spcBef>
                <a:spcPct val="0"/>
              </a:spcBef>
              <a:buFont typeface="Arial"/>
              <a:buChar char="•"/>
            </a:pPr>
            <a:r>
              <a:rPr lang="en-US" sz="1800" spc="179">
                <a:solidFill>
                  <a:srgbClr val="00296A"/>
                </a:solidFill>
                <a:latin typeface="Poppins Bold"/>
              </a:rPr>
              <a:t>ANÁLISIS TEMPORAL:</a:t>
            </a:r>
          </a:p>
          <a:p>
            <a:pPr marL="777240" indent="-259080" lvl="2">
              <a:lnSpc>
                <a:spcPts val="2160"/>
              </a:lnSpc>
              <a:buFont typeface="Arial"/>
              <a:buChar char="⚬"/>
            </a:pPr>
            <a:r>
              <a:rPr lang="en-US" sz="1800" spc="179">
                <a:solidFill>
                  <a:srgbClr val="00296A"/>
                </a:solidFill>
                <a:latin typeface="Poppins"/>
              </a:rPr>
              <a:t>EXPLORAR PATRONES TEMPORALES EN LA ROTACIÓN, COMO SI HAY ÉPOCAS DEL AÑO O MOMENTOS ESPECÍFICOS QUE MUESTRAN UNA MAYOR TASA DE RENUNCIAS/DESPIDOS</a:t>
            </a:r>
          </a:p>
          <a:p>
            <a:pPr marL="388620" indent="-194310" lvl="1">
              <a:lnSpc>
                <a:spcPts val="2160"/>
              </a:lnSpc>
              <a:spcBef>
                <a:spcPct val="0"/>
              </a:spcBef>
              <a:buFont typeface="Arial"/>
              <a:buChar char="•"/>
            </a:pPr>
            <a:r>
              <a:rPr lang="en-US" sz="1800" spc="179">
                <a:solidFill>
                  <a:srgbClr val="00296A"/>
                </a:solidFill>
                <a:latin typeface="Poppins Bold"/>
              </a:rPr>
              <a:t>EVALUACIÓN DE PROGRAMAS DE RETENCIÓN:</a:t>
            </a:r>
          </a:p>
          <a:p>
            <a:pPr marL="777240" indent="-259080" lvl="2">
              <a:lnSpc>
                <a:spcPts val="2160"/>
              </a:lnSpc>
              <a:spcBef>
                <a:spcPct val="0"/>
              </a:spcBef>
              <a:buFont typeface="Arial"/>
              <a:buChar char="⚬"/>
            </a:pPr>
            <a:r>
              <a:rPr lang="en-US" sz="1800" spc="179">
                <a:solidFill>
                  <a:srgbClr val="00296A"/>
                </a:solidFill>
                <a:latin typeface="Poppins"/>
              </a:rPr>
              <a:t>SI LA EMPRESA HA IMPLEMENTADO PROGRAMAS ESPECÍFICOS PARA RETENER EMPLEADOS, EVALUAR LA EFECTIVIDAD DE ESTOS PROGRAMAS A LO LARGO DEL TIEMPO.</a:t>
            </a:r>
          </a:p>
          <a:p>
            <a:pPr>
              <a:lnSpc>
                <a:spcPts val="2160"/>
              </a:lnSpc>
              <a:spcBef>
                <a:spcPct val="0"/>
              </a:spcBef>
            </a:pPr>
          </a:p>
          <a:p>
            <a:pPr>
              <a:lnSpc>
                <a:spcPts val="2160"/>
              </a:lnSpc>
              <a:spcBef>
                <a:spcPct val="0"/>
              </a:spcBef>
            </a:pPr>
          </a:p>
        </p:txBody>
      </p:sp>
      <p:sp>
        <p:nvSpPr>
          <p:cNvPr name="TextBox 4" id="4"/>
          <p:cNvSpPr txBox="true"/>
          <p:nvPr/>
        </p:nvSpPr>
        <p:spPr>
          <a:xfrm rot="0">
            <a:off x="689875" y="8524875"/>
            <a:ext cx="15917175" cy="733425"/>
          </a:xfrm>
          <a:prstGeom prst="rect">
            <a:avLst/>
          </a:prstGeom>
        </p:spPr>
        <p:txBody>
          <a:bodyPr anchor="t" rtlCol="false" tIns="0" lIns="0" bIns="0" rIns="0">
            <a:spAutoFit/>
          </a:bodyPr>
          <a:lstStyle/>
          <a:p>
            <a:pPr algn="ctr">
              <a:lnSpc>
                <a:spcPts val="1919"/>
              </a:lnSpc>
              <a:spcBef>
                <a:spcPct val="0"/>
              </a:spcBef>
            </a:pPr>
            <a:r>
              <a:rPr lang="en-US" sz="1599" spc="159">
                <a:solidFill>
                  <a:srgbClr val="00296A"/>
                </a:solidFill>
                <a:latin typeface="Poppins Bold"/>
              </a:rPr>
              <a:t>CON ESTE ENFOQUE INNOVADOR, BUSCAMOS MEJORAR LA RETENCIÓN DE TALENTO Y FORTALECER LA EFICACIA DE NUESTRAS ESTRATEGIAS DE RECURSOS HUMANOS. </a:t>
            </a:r>
          </a:p>
          <a:p>
            <a:pPr algn="ctr">
              <a:lnSpc>
                <a:spcPts val="1919"/>
              </a:lnSpc>
              <a:spcBef>
                <a:spcPct val="0"/>
              </a:spcBef>
            </a:pPr>
          </a:p>
        </p:txBody>
      </p:sp>
      <p:sp>
        <p:nvSpPr>
          <p:cNvPr name="TextBox 5" id="5"/>
          <p:cNvSpPr txBox="true"/>
          <p:nvPr/>
        </p:nvSpPr>
        <p:spPr>
          <a:xfrm rot="0">
            <a:off x="4744403" y="9624024"/>
            <a:ext cx="7808119" cy="581025"/>
          </a:xfrm>
          <a:prstGeom prst="rect">
            <a:avLst/>
          </a:prstGeom>
        </p:spPr>
        <p:txBody>
          <a:bodyPr anchor="t" rtlCol="false" tIns="0" lIns="0" bIns="0" rIns="0">
            <a:spAutoFit/>
          </a:bodyPr>
          <a:lstStyle/>
          <a:p>
            <a:pPr algn="ctr">
              <a:lnSpc>
                <a:spcPts val="4320"/>
              </a:lnSpc>
              <a:spcBef>
                <a:spcPct val="0"/>
              </a:spcBef>
            </a:pPr>
            <a:r>
              <a:rPr lang="en-US" sz="3600" spc="359">
                <a:solidFill>
                  <a:srgbClr val="00296A"/>
                </a:solidFill>
                <a:latin typeface="Poppins Bold"/>
              </a:rPr>
              <a:t>¡GRACIAS POR SU ATENCIÓN!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73828" y="6678429"/>
            <a:ext cx="3347655" cy="3608571"/>
            <a:chOff x="0" y="0"/>
            <a:chExt cx="1204093" cy="1297940"/>
          </a:xfrm>
        </p:grpSpPr>
        <p:sp>
          <p:nvSpPr>
            <p:cNvPr name="Freeform 3" id="3"/>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
        <p:nvSpPr>
          <p:cNvPr name="Freeform 4" id="4"/>
          <p:cNvSpPr/>
          <p:nvPr/>
        </p:nvSpPr>
        <p:spPr>
          <a:xfrm flipH="false" flipV="false" rot="0">
            <a:off x="1663405" y="3454087"/>
            <a:ext cx="14961191" cy="6556509"/>
          </a:xfrm>
          <a:custGeom>
            <a:avLst/>
            <a:gdLst/>
            <a:ahLst/>
            <a:cxnLst/>
            <a:rect r="r" b="b" t="t" l="l"/>
            <a:pathLst>
              <a:path h="6556509" w="14961191">
                <a:moveTo>
                  <a:pt x="0" y="0"/>
                </a:moveTo>
                <a:lnTo>
                  <a:pt x="14961190" y="0"/>
                </a:lnTo>
                <a:lnTo>
                  <a:pt x="14961190" y="6556509"/>
                </a:lnTo>
                <a:lnTo>
                  <a:pt x="0" y="6556509"/>
                </a:lnTo>
                <a:lnTo>
                  <a:pt x="0" y="0"/>
                </a:lnTo>
                <a:close/>
              </a:path>
            </a:pathLst>
          </a:custGeom>
          <a:blipFill>
            <a:blip r:embed="rId2"/>
            <a:stretch>
              <a:fillRect l="0" t="-13856" r="0" b="-6007"/>
            </a:stretch>
          </a:blipFill>
        </p:spPr>
      </p:sp>
      <p:sp>
        <p:nvSpPr>
          <p:cNvPr name="TextBox 5" id="5"/>
          <p:cNvSpPr txBox="true"/>
          <p:nvPr/>
        </p:nvSpPr>
        <p:spPr>
          <a:xfrm rot="0">
            <a:off x="1513441" y="971550"/>
            <a:ext cx="7003882" cy="1114425"/>
          </a:xfrm>
          <a:prstGeom prst="rect">
            <a:avLst/>
          </a:prstGeom>
        </p:spPr>
        <p:txBody>
          <a:bodyPr anchor="t" rtlCol="false" tIns="0" lIns="0" bIns="0" rIns="0">
            <a:spAutoFit/>
          </a:bodyPr>
          <a:lstStyle/>
          <a:p>
            <a:pPr marL="0" indent="0" lvl="0">
              <a:lnSpc>
                <a:spcPts val="8399"/>
              </a:lnSpc>
            </a:pPr>
            <a:r>
              <a:rPr lang="en-US" sz="6999" spc="699">
                <a:solidFill>
                  <a:srgbClr val="00296A"/>
                </a:solidFill>
                <a:latin typeface="Poppins Bold"/>
              </a:rPr>
              <a:t>SEXO</a:t>
            </a:r>
          </a:p>
        </p:txBody>
      </p:sp>
      <p:sp>
        <p:nvSpPr>
          <p:cNvPr name="TextBox 6" id="6"/>
          <p:cNvSpPr txBox="true"/>
          <p:nvPr/>
        </p:nvSpPr>
        <p:spPr>
          <a:xfrm rot="0">
            <a:off x="5015383" y="844706"/>
            <a:ext cx="12243917" cy="1634812"/>
          </a:xfrm>
          <a:prstGeom prst="rect">
            <a:avLst/>
          </a:prstGeom>
        </p:spPr>
        <p:txBody>
          <a:bodyPr anchor="t" rtlCol="false" tIns="0" lIns="0" bIns="0" rIns="0">
            <a:spAutoFit/>
          </a:bodyPr>
          <a:lstStyle/>
          <a:p>
            <a:pPr marL="0" indent="0" lvl="0">
              <a:lnSpc>
                <a:spcPts val="3282"/>
              </a:lnSpc>
            </a:pPr>
            <a:r>
              <a:rPr lang="en-US" sz="2524" spc="252">
                <a:solidFill>
                  <a:srgbClr val="00296A"/>
                </a:solidFill>
                <a:latin typeface="Lato Bold"/>
              </a:rPr>
              <a:t>LOS DATOS REVELAN UNA PROPORCIÓN PRÁCTICAMENTE EQUITATIVA, CERCANA AL 50-50%. DE ESTA MANERA, SE DEDUCE QUE LA CANTIDAD DE RENUNCIAS ES APROXIMADAMENTE IGUAL ENTRE HOMBRES Y MUJERES.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sometric Geometric 3d Objects And Lines"/>
          <p:cNvSpPr/>
          <p:nvPr/>
        </p:nvSpPr>
        <p:spPr>
          <a:xfrm flipH="false" flipV="false" rot="8915017">
            <a:off x="-1921146" y="-1365431"/>
            <a:ext cx="9329029" cy="2730861"/>
          </a:xfrm>
          <a:custGeom>
            <a:avLst/>
            <a:gdLst/>
            <a:ahLst/>
            <a:cxnLst/>
            <a:rect r="r" b="b" t="t" l="l"/>
            <a:pathLst>
              <a:path h="2730861" w="9329029">
                <a:moveTo>
                  <a:pt x="0" y="0"/>
                </a:moveTo>
                <a:lnTo>
                  <a:pt x="9329030" y="0"/>
                </a:lnTo>
                <a:lnTo>
                  <a:pt x="9329030" y="2730862"/>
                </a:lnTo>
                <a:lnTo>
                  <a:pt x="0" y="2730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2700000">
            <a:off x="10518074" y="-5387208"/>
            <a:ext cx="6164339" cy="6164339"/>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5" id="5"/>
          <p:cNvSpPr txBox="true"/>
          <p:nvPr/>
        </p:nvSpPr>
        <p:spPr>
          <a:xfrm rot="0">
            <a:off x="10309366" y="2776628"/>
            <a:ext cx="6949934" cy="1795334"/>
          </a:xfrm>
          <a:prstGeom prst="rect">
            <a:avLst/>
          </a:prstGeom>
        </p:spPr>
        <p:txBody>
          <a:bodyPr anchor="t" rtlCol="false" tIns="0" lIns="0" bIns="0" rIns="0">
            <a:spAutoFit/>
          </a:bodyPr>
          <a:lstStyle/>
          <a:p>
            <a:pPr algn="l" marL="0" indent="0" lvl="0">
              <a:lnSpc>
                <a:spcPts val="2894"/>
              </a:lnSpc>
              <a:spcBef>
                <a:spcPct val="0"/>
              </a:spcBef>
            </a:pPr>
            <a:r>
              <a:rPr lang="en-US" sz="2067" spc="206" u="none">
                <a:solidFill>
                  <a:srgbClr val="000000"/>
                </a:solidFill>
                <a:latin typeface="Lato Bold"/>
              </a:rPr>
              <a:t>EN 2023 RENUNCIARON MÁS MUJERES QUE HOMBRES, AMBOS CON ALREDEDOR DE 300 RENUNCIAS. EN 2022 RENUNCIARON MÁS HOMBRES QUE MUJERES, PRESENTANDO CERCA DE 400 RENUNCIAS.</a:t>
            </a:r>
          </a:p>
        </p:txBody>
      </p:sp>
      <p:sp>
        <p:nvSpPr>
          <p:cNvPr name="Freeform 6" id="6"/>
          <p:cNvSpPr/>
          <p:nvPr/>
        </p:nvSpPr>
        <p:spPr>
          <a:xfrm flipH="false" flipV="false" rot="0">
            <a:off x="1521164" y="5332883"/>
            <a:ext cx="14668212" cy="4788971"/>
          </a:xfrm>
          <a:custGeom>
            <a:avLst/>
            <a:gdLst/>
            <a:ahLst/>
            <a:cxnLst/>
            <a:rect r="r" b="b" t="t" l="l"/>
            <a:pathLst>
              <a:path h="4788971" w="14668212">
                <a:moveTo>
                  <a:pt x="0" y="0"/>
                </a:moveTo>
                <a:lnTo>
                  <a:pt x="14668212" y="0"/>
                </a:lnTo>
                <a:lnTo>
                  <a:pt x="14668212" y="4788971"/>
                </a:lnTo>
                <a:lnTo>
                  <a:pt x="0" y="4788971"/>
                </a:lnTo>
                <a:lnTo>
                  <a:pt x="0" y="0"/>
                </a:lnTo>
                <a:close/>
              </a:path>
            </a:pathLst>
          </a:custGeom>
          <a:blipFill>
            <a:blip r:embed="rId4"/>
            <a:stretch>
              <a:fillRect l="0" t="-18096" r="0" b="-43953"/>
            </a:stretch>
          </a:blipFill>
        </p:spPr>
      </p:sp>
      <p:sp>
        <p:nvSpPr>
          <p:cNvPr name="TextBox 7" id="7"/>
          <p:cNvSpPr txBox="true"/>
          <p:nvPr/>
        </p:nvSpPr>
        <p:spPr>
          <a:xfrm rot="0">
            <a:off x="1028700" y="1713644"/>
            <a:ext cx="8521626" cy="3429856"/>
          </a:xfrm>
          <a:prstGeom prst="rect">
            <a:avLst/>
          </a:prstGeom>
        </p:spPr>
        <p:txBody>
          <a:bodyPr anchor="t" rtlCol="false" tIns="0" lIns="0" bIns="0" rIns="0">
            <a:spAutoFit/>
          </a:bodyPr>
          <a:lstStyle/>
          <a:p>
            <a:pPr marL="0" indent="0" lvl="0">
              <a:lnSpc>
                <a:spcPts val="6674"/>
              </a:lnSpc>
            </a:pPr>
            <a:r>
              <a:rPr lang="en-US" sz="6067" spc="606">
                <a:solidFill>
                  <a:srgbClr val="000000"/>
                </a:solidFill>
                <a:latin typeface="Poppins Bold"/>
              </a:rPr>
              <a:t>¿CÓMO ES LA DISTRIBUCIÓN DE GÉNERO EN EL AÑO DE RENUNCIA?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27938" y="981075"/>
            <a:ext cx="8459959" cy="3095625"/>
          </a:xfrm>
          <a:prstGeom prst="rect">
            <a:avLst/>
          </a:prstGeom>
        </p:spPr>
        <p:txBody>
          <a:bodyPr anchor="t" rtlCol="false" tIns="0" lIns="0" bIns="0" rIns="0">
            <a:spAutoFit/>
          </a:bodyPr>
          <a:lstStyle/>
          <a:p>
            <a:pPr marL="0" indent="0" lvl="0">
              <a:lnSpc>
                <a:spcPts val="6000"/>
              </a:lnSpc>
            </a:pPr>
            <a:r>
              <a:rPr lang="en-US" sz="5000" spc="500">
                <a:solidFill>
                  <a:srgbClr val="00296A"/>
                </a:solidFill>
                <a:latin typeface="Poppins Bold"/>
              </a:rPr>
              <a:t>¿CÓMO ES LA DISTRIBUCIÓN DE GÉNERO EN CADA ÁREA?</a:t>
            </a:r>
          </a:p>
        </p:txBody>
      </p:sp>
      <p:sp>
        <p:nvSpPr>
          <p:cNvPr name="TextBox 3" id="3"/>
          <p:cNvSpPr txBox="true"/>
          <p:nvPr/>
        </p:nvSpPr>
        <p:spPr>
          <a:xfrm rot="0">
            <a:off x="9887898" y="1182379"/>
            <a:ext cx="7590731" cy="3088072"/>
          </a:xfrm>
          <a:prstGeom prst="rect">
            <a:avLst/>
          </a:prstGeom>
        </p:spPr>
        <p:txBody>
          <a:bodyPr anchor="t" rtlCol="false" tIns="0" lIns="0" bIns="0" rIns="0">
            <a:spAutoFit/>
          </a:bodyPr>
          <a:lstStyle/>
          <a:p>
            <a:pPr algn="ctr" marL="0" indent="0" lvl="0">
              <a:lnSpc>
                <a:spcPts val="2723"/>
              </a:lnSpc>
            </a:pPr>
            <a:r>
              <a:rPr lang="en-US" sz="2094" spc="209">
                <a:solidFill>
                  <a:srgbClr val="00296A"/>
                </a:solidFill>
                <a:latin typeface="Lato Bold"/>
              </a:rPr>
              <a:t>LAS ÁREAS CON MAYOR NÚMERO DE RENUNCIAS SON VS9-ABS Y MFS, AMBAS CARACTERIZADAS POR CONTAR CON UNA MAYOR PRESENCIA DE MUJERES Y PRESENTAR UNA DISTRIBUCIÓN PROPORCIONAL CERCANA AL 50%-50%.</a:t>
            </a:r>
          </a:p>
          <a:p>
            <a:pPr algn="ctr" marL="0" indent="0" lvl="0">
              <a:lnSpc>
                <a:spcPts val="2723"/>
              </a:lnSpc>
            </a:pPr>
            <a:r>
              <a:rPr lang="en-US" sz="2094" spc="209">
                <a:solidFill>
                  <a:srgbClr val="00296A"/>
                </a:solidFill>
                <a:latin typeface="Lato Bold"/>
              </a:rPr>
              <a:t> </a:t>
            </a:r>
          </a:p>
          <a:p>
            <a:pPr algn="ctr" marL="0" indent="0" lvl="0">
              <a:lnSpc>
                <a:spcPts val="2723"/>
              </a:lnSpc>
            </a:pPr>
            <a:r>
              <a:rPr lang="en-US" sz="2094" spc="209">
                <a:solidFill>
                  <a:srgbClr val="00296A"/>
                </a:solidFill>
                <a:latin typeface="Lato Bold"/>
              </a:rPr>
              <a:t>EN ÁREAS CON UNA INCIDENCIA REDUCIDA DE RENUNCIAS, SE EVIDENCIA UNA DISPARIDAD MÁS SIGNIFICATIVA.</a:t>
            </a:r>
          </a:p>
        </p:txBody>
      </p:sp>
      <p:sp>
        <p:nvSpPr>
          <p:cNvPr name="Freeform 4" id="4"/>
          <p:cNvSpPr/>
          <p:nvPr/>
        </p:nvSpPr>
        <p:spPr>
          <a:xfrm flipH="false" flipV="false" rot="0">
            <a:off x="653365" y="4838739"/>
            <a:ext cx="17634635" cy="5224415"/>
          </a:xfrm>
          <a:custGeom>
            <a:avLst/>
            <a:gdLst/>
            <a:ahLst/>
            <a:cxnLst/>
            <a:rect r="r" b="b" t="t" l="l"/>
            <a:pathLst>
              <a:path h="5224415" w="17634635">
                <a:moveTo>
                  <a:pt x="0" y="0"/>
                </a:moveTo>
                <a:lnTo>
                  <a:pt x="17634635" y="0"/>
                </a:lnTo>
                <a:lnTo>
                  <a:pt x="17634635" y="5224415"/>
                </a:lnTo>
                <a:lnTo>
                  <a:pt x="0" y="5224415"/>
                </a:lnTo>
                <a:lnTo>
                  <a:pt x="0" y="0"/>
                </a:lnTo>
                <a:close/>
              </a:path>
            </a:pathLst>
          </a:custGeom>
          <a:blipFill>
            <a:blip r:embed="rId2"/>
            <a:stretch>
              <a:fillRect l="0" t="0" r="0" b="-85"/>
            </a:stretch>
          </a:blipFill>
        </p:spPr>
      </p:sp>
      <p:grpSp>
        <p:nvGrpSpPr>
          <p:cNvPr name="Group 5" id="5"/>
          <p:cNvGrpSpPr/>
          <p:nvPr/>
        </p:nvGrpSpPr>
        <p:grpSpPr>
          <a:xfrm rot="-10800000">
            <a:off x="-1673828" y="6678429"/>
            <a:ext cx="3347655" cy="3608571"/>
            <a:chOff x="0" y="0"/>
            <a:chExt cx="1204093" cy="1297940"/>
          </a:xfrm>
        </p:grpSpPr>
        <p:sp>
          <p:nvSpPr>
            <p:cNvPr name="Freeform 6" id="6"/>
            <p:cNvSpPr/>
            <p:nvPr/>
          </p:nvSpPr>
          <p:spPr>
            <a:xfrm flipH="false" flipV="false" rot="0">
              <a:off x="0" y="0"/>
              <a:ext cx="1204093" cy="1297940"/>
            </a:xfrm>
            <a:custGeom>
              <a:avLst/>
              <a:gdLst/>
              <a:ahLst/>
              <a:cxnLst/>
              <a:rect r="r" b="b" t="t" l="l"/>
              <a:pathLst>
                <a:path h="1297940" w="1204093">
                  <a:moveTo>
                    <a:pt x="0" y="0"/>
                  </a:moveTo>
                  <a:lnTo>
                    <a:pt x="602047" y="1297940"/>
                  </a:lnTo>
                  <a:lnTo>
                    <a:pt x="1204093" y="0"/>
                  </a:lnTo>
                  <a:close/>
                </a:path>
              </a:pathLst>
            </a:custGeom>
            <a:solidFill>
              <a:srgbClr val="FF66C4"/>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9293"/>
            <a:ext cx="18288000" cy="5426362"/>
          </a:xfrm>
          <a:custGeom>
            <a:avLst/>
            <a:gdLst/>
            <a:ahLst/>
            <a:cxnLst/>
            <a:rect r="r" b="b" t="t" l="l"/>
            <a:pathLst>
              <a:path h="5426362" w="18288000">
                <a:moveTo>
                  <a:pt x="0" y="0"/>
                </a:moveTo>
                <a:lnTo>
                  <a:pt x="18288000" y="0"/>
                </a:lnTo>
                <a:lnTo>
                  <a:pt x="18288000" y="5426363"/>
                </a:lnTo>
                <a:lnTo>
                  <a:pt x="0" y="5426363"/>
                </a:lnTo>
                <a:lnTo>
                  <a:pt x="0" y="0"/>
                </a:lnTo>
                <a:close/>
              </a:path>
            </a:pathLst>
          </a:custGeom>
          <a:blipFill>
            <a:blip r:embed="rId2"/>
            <a:stretch>
              <a:fillRect l="0" t="0" r="-69" b="0"/>
            </a:stretch>
          </a:blipFill>
        </p:spPr>
      </p:sp>
      <p:sp>
        <p:nvSpPr>
          <p:cNvPr name="TextBox 3" id="3"/>
          <p:cNvSpPr txBox="true"/>
          <p:nvPr/>
        </p:nvSpPr>
        <p:spPr>
          <a:xfrm rot="0">
            <a:off x="7417474" y="6309183"/>
            <a:ext cx="10576792" cy="2993621"/>
          </a:xfrm>
          <a:prstGeom prst="rect">
            <a:avLst/>
          </a:prstGeom>
        </p:spPr>
        <p:txBody>
          <a:bodyPr anchor="t" rtlCol="false" tIns="0" lIns="0" bIns="0" rIns="0">
            <a:spAutoFit/>
          </a:bodyPr>
          <a:lstStyle/>
          <a:p>
            <a:pPr algn="ctr" marL="0" indent="0" lvl="0">
              <a:lnSpc>
                <a:spcPts val="2641"/>
              </a:lnSpc>
            </a:pPr>
            <a:r>
              <a:rPr lang="en-US" sz="2031" spc="203">
                <a:solidFill>
                  <a:srgbClr val="00296A"/>
                </a:solidFill>
                <a:latin typeface="Lato Bold"/>
              </a:rPr>
              <a:t>EL CONJUNTO CON LA MAYOR INCIDENCIA DE RENUNCIAS ES EL GRUPO DENOMINADO DIRECT, SIENDO LA MAYORÍA DE ESTAS DE EMPLEADAS FEMENINAS. AUN ASÍ, NO SE OBSERVA UN DESEQUILIBRIO SIGNIFICATIVO EN LO QUE RESPECTA A LAS RENUNCIAS MASCULINAS EN DICHO GRUPO. </a:t>
            </a:r>
          </a:p>
          <a:p>
            <a:pPr algn="ctr" marL="0" indent="0" lvl="0">
              <a:lnSpc>
                <a:spcPts val="2641"/>
              </a:lnSpc>
            </a:pPr>
          </a:p>
          <a:p>
            <a:pPr algn="ctr" marL="0" indent="0" lvl="0">
              <a:lnSpc>
                <a:spcPts val="2641"/>
              </a:lnSpc>
            </a:pPr>
            <a:r>
              <a:rPr lang="en-US" sz="2031" spc="203">
                <a:solidFill>
                  <a:srgbClr val="00296A"/>
                </a:solidFill>
                <a:latin typeface="Lato Bold"/>
              </a:rPr>
              <a:t>ESTA TENDENCIA SE MANTIENE EN OTROS CONJUNTOS, A EXCEPCIÓN DEL GRUPO EXEMPT, QUE PRESENTA EL DOBLE DE RENUNCIAS MASCULINAS EN COMPARACIÓN CON LAS RENUNCIAS FEMENINAS.</a:t>
            </a:r>
          </a:p>
        </p:txBody>
      </p:sp>
      <p:sp>
        <p:nvSpPr>
          <p:cNvPr name="TextBox 4" id="4"/>
          <p:cNvSpPr txBox="true"/>
          <p:nvPr/>
        </p:nvSpPr>
        <p:spPr>
          <a:xfrm rot="0">
            <a:off x="628011" y="5829556"/>
            <a:ext cx="7764005" cy="3914775"/>
          </a:xfrm>
          <a:prstGeom prst="rect">
            <a:avLst/>
          </a:prstGeom>
        </p:spPr>
        <p:txBody>
          <a:bodyPr anchor="t" rtlCol="false" tIns="0" lIns="0" bIns="0" rIns="0">
            <a:spAutoFit/>
          </a:bodyPr>
          <a:lstStyle/>
          <a:p>
            <a:pPr marL="0" indent="0" lvl="0">
              <a:lnSpc>
                <a:spcPts val="6132"/>
              </a:lnSpc>
            </a:pPr>
            <a:r>
              <a:rPr lang="en-US" sz="5110" spc="511">
                <a:solidFill>
                  <a:srgbClr val="00296A"/>
                </a:solidFill>
                <a:latin typeface="Poppins Bold"/>
              </a:rPr>
              <a:t>¿COMO ES LA DISTRIBUCIÓN DE GÉNERO EN LOS GRUPOS DE PERSONAL?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011115"/>
            <a:ext cx="18288000" cy="7867207"/>
          </a:xfrm>
          <a:custGeom>
            <a:avLst/>
            <a:gdLst/>
            <a:ahLst/>
            <a:cxnLst/>
            <a:rect r="r" b="b" t="t" l="l"/>
            <a:pathLst>
              <a:path h="7867207" w="18288000">
                <a:moveTo>
                  <a:pt x="0" y="0"/>
                </a:moveTo>
                <a:lnTo>
                  <a:pt x="18288000" y="0"/>
                </a:lnTo>
                <a:lnTo>
                  <a:pt x="18288000" y="7867208"/>
                </a:lnTo>
                <a:lnTo>
                  <a:pt x="0" y="7867208"/>
                </a:lnTo>
                <a:lnTo>
                  <a:pt x="0" y="0"/>
                </a:lnTo>
                <a:close/>
              </a:path>
            </a:pathLst>
          </a:custGeom>
          <a:blipFill>
            <a:blip r:embed="rId2"/>
            <a:stretch>
              <a:fillRect l="-3325" t="-4650" r="-48504" b="0"/>
            </a:stretch>
          </a:blipFill>
        </p:spPr>
      </p:sp>
      <p:sp>
        <p:nvSpPr>
          <p:cNvPr name="TextBox 3" id="3"/>
          <p:cNvSpPr txBox="true"/>
          <p:nvPr/>
        </p:nvSpPr>
        <p:spPr>
          <a:xfrm rot="0">
            <a:off x="3964684" y="519112"/>
            <a:ext cx="10358632" cy="962025"/>
          </a:xfrm>
          <a:prstGeom prst="rect">
            <a:avLst/>
          </a:prstGeom>
        </p:spPr>
        <p:txBody>
          <a:bodyPr anchor="t" rtlCol="false" tIns="0" lIns="0" bIns="0" rIns="0">
            <a:spAutoFit/>
          </a:bodyPr>
          <a:lstStyle/>
          <a:p>
            <a:pPr marL="0" indent="0" lvl="0">
              <a:lnSpc>
                <a:spcPts val="7162"/>
              </a:lnSpc>
            </a:pPr>
            <a:r>
              <a:rPr lang="en-US" sz="5969" spc="596">
                <a:solidFill>
                  <a:srgbClr val="00296A"/>
                </a:solidFill>
                <a:latin typeface="Poppins Bold"/>
              </a:rPr>
              <a:t>LUGAR DE NACIMIENTO</a:t>
            </a:r>
          </a:p>
        </p:txBody>
      </p:sp>
      <p:sp>
        <p:nvSpPr>
          <p:cNvPr name="TextBox 4" id="4"/>
          <p:cNvSpPr txBox="true"/>
          <p:nvPr/>
        </p:nvSpPr>
        <p:spPr>
          <a:xfrm rot="0">
            <a:off x="2219321" y="1917510"/>
            <a:ext cx="13454791" cy="1053798"/>
          </a:xfrm>
          <a:prstGeom prst="rect">
            <a:avLst/>
          </a:prstGeom>
        </p:spPr>
        <p:txBody>
          <a:bodyPr anchor="t" rtlCol="false" tIns="0" lIns="0" bIns="0" rIns="0">
            <a:spAutoFit/>
          </a:bodyPr>
          <a:lstStyle/>
          <a:p>
            <a:pPr algn="ctr" marL="0" indent="0" lvl="0">
              <a:lnSpc>
                <a:spcPts val="2816"/>
              </a:lnSpc>
            </a:pPr>
            <a:r>
              <a:rPr lang="en-US" sz="2011" spc="201">
                <a:solidFill>
                  <a:srgbClr val="00296A"/>
                </a:solidFill>
                <a:latin typeface="Lato Bold"/>
              </a:rPr>
              <a:t>SE IDENTIFICARON INICIALMENTE 236 LUGARES DE NACIMIENTO, SIN EMBARGO, POR DIVERSAS DIFERENCIAS ORTOGRÁFICAS SE LLEVÓ A CABO UNA REDUCCIÓN A UN TOTAL DE 191 LUGARES DE NACIMIENTO DISTINTOS.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27EB8278D6EA479E4D3D001EB75E42" ma:contentTypeVersion="0" ma:contentTypeDescription="Create a new document." ma:contentTypeScope="" ma:versionID="1a395bb91aa31afd71176adaf57554d9">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62CCD-2789-4806-85FE-4211DC77DE16}"/>
</file>

<file path=customXml/itemProps2.xml><?xml version="1.0" encoding="utf-8"?>
<ds:datastoreItem xmlns:ds="http://schemas.openxmlformats.org/officeDocument/2006/customXml" ds:itemID="{DD46C8AA-E7FD-4CEF-A051-B4615C896B17}"/>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DAF16bsxRHQ</dc:identifier>
  <dcterms:modified xsi:type="dcterms:W3CDTF">2011-08-01T06:04:30Z</dcterms:modified>
  <cp:revision>1</cp:revision>
  <dc:title>Elegant and Professional Company Business Proposal Presentation</dc:title>
</cp:coreProperties>
</file>